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My topics: </a:t>
            </a:r>
            <a:r>
              <a:rPr lang="en-GB">
                <a:solidFill>
                  <a:schemeClr val="dk1"/>
                </a:solidFill>
                <a:highlight>
                  <a:srgbClr val="FFFFFF"/>
                </a:highlight>
              </a:rPr>
              <a:t>Enrichment, speaker programme and what makes a successful Sixth Form student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13e468885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13e468885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13e468885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13e468885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13e468885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513e468885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13e468885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13e468885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513e468885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513e468885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13e468885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13e468885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13e468885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13e468885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13e468885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13e468885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df9188ee8e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g2df9188ee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df9188ee8e_0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g2df9188ee8e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f9188ee8e_0_1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g2df9188ee8e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f9188ee8e_0_2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2df9188ee8e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f9188ee8e_0_27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2df9188ee8e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f9188ee8e_0_3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2df9188ee8e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f9188ee8e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f9188ee8e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13e468885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513e468885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lnSpc>
                <a:spcPct val="115000"/>
              </a:lnSpc>
              <a:spcBef>
                <a:spcPts val="360"/>
              </a:spcBef>
              <a:spcAft>
                <a:spcPts val="0"/>
              </a:spcAft>
              <a:buClr>
                <a:schemeClr val="dk1"/>
              </a:buClr>
              <a:buSzPts val="1800"/>
              <a:buChar char="●"/>
              <a:defRPr/>
            </a:lvl1pPr>
            <a:lvl2pPr indent="-342900" lvl="1" marL="914400" rtl="0" algn="l">
              <a:lnSpc>
                <a:spcPct val="115000"/>
              </a:lnSpc>
              <a:spcBef>
                <a:spcPts val="1600"/>
              </a:spcBef>
              <a:spcAft>
                <a:spcPts val="0"/>
              </a:spcAft>
              <a:buClr>
                <a:schemeClr val="dk1"/>
              </a:buClr>
              <a:buSzPts val="1800"/>
              <a:buChar char="○"/>
              <a:defRPr/>
            </a:lvl2pPr>
            <a:lvl3pPr indent="-342900" lvl="2" marL="1371600" rtl="0" algn="l">
              <a:lnSpc>
                <a:spcPct val="115000"/>
              </a:lnSpc>
              <a:spcBef>
                <a:spcPts val="1600"/>
              </a:spcBef>
              <a:spcAft>
                <a:spcPts val="0"/>
              </a:spcAft>
              <a:buClr>
                <a:schemeClr val="dk1"/>
              </a:buClr>
              <a:buSzPts val="1800"/>
              <a:buChar char="■"/>
              <a:defRPr/>
            </a:lvl3pPr>
            <a:lvl4pPr indent="-342900" lvl="3" marL="1828800" rtl="0" algn="l">
              <a:lnSpc>
                <a:spcPct val="115000"/>
              </a:lnSpc>
              <a:spcBef>
                <a:spcPts val="1600"/>
              </a:spcBef>
              <a:spcAft>
                <a:spcPts val="0"/>
              </a:spcAft>
              <a:buClr>
                <a:schemeClr val="dk1"/>
              </a:buClr>
              <a:buSzPts val="1800"/>
              <a:buChar char="●"/>
              <a:defRPr/>
            </a:lvl4pPr>
            <a:lvl5pPr indent="-342900" lvl="4" marL="2286000" rtl="0" algn="l">
              <a:lnSpc>
                <a:spcPct val="115000"/>
              </a:lnSpc>
              <a:spcBef>
                <a:spcPts val="1600"/>
              </a:spcBef>
              <a:spcAft>
                <a:spcPts val="0"/>
              </a:spcAft>
              <a:buClr>
                <a:schemeClr val="dk1"/>
              </a:buClr>
              <a:buSzPts val="1800"/>
              <a:buChar char="○"/>
              <a:defRPr/>
            </a:lvl5pPr>
            <a:lvl6pPr indent="-342900" lvl="5" marL="2743200" rtl="0" algn="l">
              <a:lnSpc>
                <a:spcPct val="115000"/>
              </a:lnSpc>
              <a:spcBef>
                <a:spcPts val="1600"/>
              </a:spcBef>
              <a:spcAft>
                <a:spcPts val="0"/>
              </a:spcAft>
              <a:buClr>
                <a:schemeClr val="dk1"/>
              </a:buClr>
              <a:buSzPts val="1800"/>
              <a:buChar char="■"/>
              <a:defRPr/>
            </a:lvl6pPr>
            <a:lvl7pPr indent="-342900" lvl="6" marL="3200400" rtl="0" algn="l">
              <a:lnSpc>
                <a:spcPct val="115000"/>
              </a:lnSpc>
              <a:spcBef>
                <a:spcPts val="1600"/>
              </a:spcBef>
              <a:spcAft>
                <a:spcPts val="0"/>
              </a:spcAft>
              <a:buClr>
                <a:schemeClr val="dk1"/>
              </a:buClr>
              <a:buSzPts val="1800"/>
              <a:buChar char="●"/>
              <a:defRPr/>
            </a:lvl7pPr>
            <a:lvl8pPr indent="-342900" lvl="7" marL="3657600" rtl="0" algn="l">
              <a:lnSpc>
                <a:spcPct val="115000"/>
              </a:lnSpc>
              <a:spcBef>
                <a:spcPts val="1600"/>
              </a:spcBef>
              <a:spcAft>
                <a:spcPts val="0"/>
              </a:spcAft>
              <a:buClr>
                <a:schemeClr val="dk1"/>
              </a:buClr>
              <a:buSzPts val="1800"/>
              <a:buChar char="○"/>
              <a:defRPr/>
            </a:lvl8pPr>
            <a:lvl9pPr indent="-342900" lvl="8" marL="4114800" rtl="0" algn="l">
              <a:lnSpc>
                <a:spcPct val="115000"/>
              </a:lnSpc>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540300" y="1066300"/>
            <a:ext cx="8520600" cy="993600"/>
          </a:xfrm>
          <a:prstGeom prst="rect">
            <a:avLst/>
          </a:prstGeom>
          <a:no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u="sng"/>
              <a:t>RHS Sixth Form Induction Day</a:t>
            </a:r>
            <a:endParaRPr u="sng"/>
          </a:p>
        </p:txBody>
      </p:sp>
      <p:sp>
        <p:nvSpPr>
          <p:cNvPr id="61" name="Google Shape;61;p14"/>
          <p:cNvSpPr txBox="1"/>
          <p:nvPr>
            <p:ph idx="1" type="subTitle"/>
          </p:nvPr>
        </p:nvSpPr>
        <p:spPr>
          <a:xfrm>
            <a:off x="807100" y="2440900"/>
            <a:ext cx="8216700" cy="25035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SzPct val="30872"/>
              <a:buNone/>
            </a:pPr>
            <a:r>
              <a:rPr lang="en-GB" sz="3028" u="sng">
                <a:solidFill>
                  <a:schemeClr val="dk1"/>
                </a:solidFill>
              </a:rPr>
              <a:t>Student Leadership</a:t>
            </a:r>
            <a:r>
              <a:rPr lang="en-GB" sz="3028" u="sng">
                <a:solidFill>
                  <a:schemeClr val="dk1"/>
                </a:solidFill>
              </a:rPr>
              <a:t>, Guest Speaker Programme and S</a:t>
            </a:r>
            <a:r>
              <a:rPr lang="en-GB" sz="3028" u="sng">
                <a:solidFill>
                  <a:schemeClr val="dk1"/>
                </a:solidFill>
              </a:rPr>
              <a:t>uccess</a:t>
            </a:r>
            <a:r>
              <a:rPr lang="en-GB" sz="3028" u="sng">
                <a:solidFill>
                  <a:schemeClr val="dk1"/>
                </a:solidFill>
              </a:rPr>
              <a:t> in the Sixth Form</a:t>
            </a:r>
            <a:endParaRPr sz="3028" u="sng">
              <a:solidFill>
                <a:schemeClr val="dk1"/>
              </a:solidFill>
            </a:endParaRPr>
          </a:p>
          <a:p>
            <a:pPr indent="0" lvl="0" marL="0" rtl="0" algn="ctr">
              <a:spcBef>
                <a:spcPts val="0"/>
              </a:spcBef>
              <a:spcAft>
                <a:spcPts val="0"/>
              </a:spcAft>
              <a:buSzPct val="41008"/>
              <a:buNone/>
            </a:pPr>
            <a:r>
              <a:t/>
            </a:r>
            <a:endParaRPr sz="2280" u="sng">
              <a:solidFill>
                <a:schemeClr val="dk1"/>
              </a:solidFill>
            </a:endParaRPr>
          </a:p>
          <a:p>
            <a:pPr indent="0" lvl="0" marL="0" rtl="0" algn="ctr">
              <a:spcBef>
                <a:spcPts val="0"/>
              </a:spcBef>
              <a:spcAft>
                <a:spcPts val="0"/>
              </a:spcAft>
              <a:buSzPct val="41008"/>
              <a:buNone/>
            </a:pPr>
            <a:r>
              <a:t/>
            </a:r>
            <a:endParaRPr sz="2280">
              <a:solidFill>
                <a:schemeClr val="dk1"/>
              </a:solidFill>
            </a:endParaRPr>
          </a:p>
          <a:p>
            <a:pPr indent="0" lvl="0" marL="0" rtl="0" algn="ctr">
              <a:spcBef>
                <a:spcPts val="0"/>
              </a:spcBef>
              <a:spcAft>
                <a:spcPts val="0"/>
              </a:spcAft>
              <a:buSzPct val="41008"/>
              <a:buNone/>
            </a:pPr>
            <a:r>
              <a:rPr lang="en-GB" sz="2280">
                <a:solidFill>
                  <a:schemeClr val="dk1"/>
                </a:solidFill>
              </a:rPr>
              <a:t>Miss Kingscott</a:t>
            </a:r>
            <a:endParaRPr sz="2280">
              <a:solidFill>
                <a:schemeClr val="dk1"/>
              </a:solidFill>
            </a:endParaRPr>
          </a:p>
          <a:p>
            <a:pPr indent="0" lvl="0" marL="0" rtl="0" algn="ctr">
              <a:spcBef>
                <a:spcPts val="0"/>
              </a:spcBef>
              <a:spcAft>
                <a:spcPts val="0"/>
              </a:spcAft>
              <a:buSzPct val="41008"/>
              <a:buNone/>
            </a:pPr>
            <a:r>
              <a:rPr lang="en-GB" sz="2280">
                <a:solidFill>
                  <a:schemeClr val="dk1"/>
                </a:solidFill>
              </a:rPr>
              <a:t>Assistant</a:t>
            </a:r>
            <a:r>
              <a:rPr lang="en-GB" sz="2280">
                <a:solidFill>
                  <a:schemeClr val="dk1"/>
                </a:solidFill>
              </a:rPr>
              <a:t> Head of Year 13</a:t>
            </a:r>
            <a:endParaRPr sz="2280">
              <a:solidFill>
                <a:schemeClr val="dk1"/>
              </a:solidFill>
            </a:endParaRPr>
          </a:p>
          <a:p>
            <a:pPr indent="0" lvl="0" marL="0" rtl="0" algn="ctr">
              <a:spcBef>
                <a:spcPts val="0"/>
              </a:spcBef>
              <a:spcAft>
                <a:spcPts val="0"/>
              </a:spcAft>
              <a:buSzPct val="41008"/>
              <a:buNone/>
            </a:pPr>
            <a:r>
              <a:rPr lang="en-GB" sz="2280">
                <a:solidFill>
                  <a:schemeClr val="dk1"/>
                </a:solidFill>
              </a:rPr>
              <a:t>Teacher of Sociology, Psychology and Health and Social Care</a:t>
            </a:r>
            <a:endParaRPr sz="2280">
              <a:solidFill>
                <a:schemeClr val="dk1"/>
              </a:solidFill>
            </a:endParaRPr>
          </a:p>
          <a:p>
            <a:pPr indent="0" lvl="0" marL="0" rtl="0" algn="ctr">
              <a:spcBef>
                <a:spcPts val="0"/>
              </a:spcBef>
              <a:spcAft>
                <a:spcPts val="0"/>
              </a:spcAft>
              <a:buSzPct val="41008"/>
              <a:buNone/>
            </a:pPr>
            <a:r>
              <a:rPr lang="en-GB" sz="2280">
                <a:solidFill>
                  <a:schemeClr val="dk1"/>
                </a:solidFill>
              </a:rPr>
              <a:t>Tutor of C63</a:t>
            </a:r>
            <a:endParaRPr sz="2280">
              <a:solidFill>
                <a:schemeClr val="dk1"/>
              </a:solidFill>
            </a:endParaRPr>
          </a:p>
          <a:p>
            <a:pPr indent="0" lvl="0" marL="0" rtl="0" algn="ctr">
              <a:spcBef>
                <a:spcPts val="0"/>
              </a:spcBef>
              <a:spcAft>
                <a:spcPts val="0"/>
              </a:spcAft>
              <a:buSzPct val="41008"/>
              <a:buNone/>
            </a:pPr>
            <a:r>
              <a:t/>
            </a:r>
            <a:endParaRPr sz="2280" u="sng">
              <a:solidFill>
                <a:schemeClr val="dk1"/>
              </a:solidFill>
            </a:endParaRPr>
          </a:p>
        </p:txBody>
      </p:sp>
      <p:pic>
        <p:nvPicPr>
          <p:cNvPr id="62" name="Google Shape;62;p14"/>
          <p:cNvPicPr preferRelativeResize="0"/>
          <p:nvPr/>
        </p:nvPicPr>
        <p:blipFill rotWithShape="1">
          <a:blip r:embed="rId3">
            <a:alphaModFix/>
          </a:blip>
          <a:srcRect b="16230" l="16141" r="73601" t="15257"/>
          <a:stretch/>
        </p:blipFill>
        <p:spPr>
          <a:xfrm>
            <a:off x="0" y="0"/>
            <a:ext cx="63647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97725" y="273000"/>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u="sng"/>
              <a:t>Success at RHS Sixth Form</a:t>
            </a:r>
            <a:endParaRPr u="sng"/>
          </a:p>
        </p:txBody>
      </p:sp>
      <p:sp>
        <p:nvSpPr>
          <p:cNvPr id="129" name="Google Shape;129;p23"/>
          <p:cNvSpPr txBox="1"/>
          <p:nvPr>
            <p:ph idx="1" type="body"/>
          </p:nvPr>
        </p:nvSpPr>
        <p:spPr>
          <a:xfrm>
            <a:off x="1501100" y="1582550"/>
            <a:ext cx="7014000" cy="850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GB" sz="4100"/>
              <a:t>What do you think makes a successful student at sixth form?</a:t>
            </a:r>
            <a:endParaRPr b="1" sz="4100"/>
          </a:p>
        </p:txBody>
      </p:sp>
      <p:pic>
        <p:nvPicPr>
          <p:cNvPr id="130" name="Google Shape;130;p23"/>
          <p:cNvPicPr preferRelativeResize="0"/>
          <p:nvPr/>
        </p:nvPicPr>
        <p:blipFill rotWithShape="1">
          <a:blip r:embed="rId3">
            <a:alphaModFix/>
          </a:blip>
          <a:srcRect b="16230" l="16141" r="73601" t="15257"/>
          <a:stretch/>
        </p:blipFill>
        <p:spPr>
          <a:xfrm>
            <a:off x="0" y="0"/>
            <a:ext cx="778425" cy="5143500"/>
          </a:xfrm>
          <a:prstGeom prst="rect">
            <a:avLst/>
          </a:prstGeom>
          <a:noFill/>
          <a:ln>
            <a:noFill/>
          </a:ln>
        </p:spPr>
      </p:pic>
      <p:sp>
        <p:nvSpPr>
          <p:cNvPr id="131" name="Google Shape;131;p23"/>
          <p:cNvSpPr txBox="1"/>
          <p:nvPr/>
        </p:nvSpPr>
        <p:spPr>
          <a:xfrm>
            <a:off x="2236300" y="4239150"/>
            <a:ext cx="5229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u="sng"/>
              <a:t>Pair- share</a:t>
            </a:r>
            <a:endParaRPr sz="2100"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97725" y="273000"/>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u="sng"/>
              <a:t>Success at RHS Sixth Form</a:t>
            </a:r>
            <a:endParaRPr u="sng"/>
          </a:p>
        </p:txBody>
      </p:sp>
      <p:sp>
        <p:nvSpPr>
          <p:cNvPr id="137" name="Google Shape;137;p24"/>
          <p:cNvSpPr txBox="1"/>
          <p:nvPr>
            <p:ph idx="1" type="body"/>
          </p:nvPr>
        </p:nvSpPr>
        <p:spPr>
          <a:xfrm>
            <a:off x="985025" y="11180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900" u="sng"/>
              <a:t>Respect </a:t>
            </a:r>
            <a:endParaRPr b="1" sz="1900" u="sng"/>
          </a:p>
          <a:p>
            <a:pPr indent="0" lvl="0" marL="0" rtl="0" algn="l">
              <a:spcBef>
                <a:spcPts val="1200"/>
              </a:spcBef>
              <a:spcAft>
                <a:spcPts val="0"/>
              </a:spcAft>
              <a:buNone/>
            </a:pPr>
            <a:r>
              <a:rPr lang="en-GB" sz="1900" u="sng"/>
              <a:t>Unity</a:t>
            </a:r>
            <a:endParaRPr sz="1900" u="sng"/>
          </a:p>
          <a:p>
            <a:pPr indent="0" lvl="0" marL="0" rtl="0" algn="l">
              <a:spcBef>
                <a:spcPts val="1200"/>
              </a:spcBef>
              <a:spcAft>
                <a:spcPts val="0"/>
              </a:spcAft>
              <a:buNone/>
            </a:pPr>
            <a:r>
              <a:rPr lang="en-GB" sz="1900" u="sng"/>
              <a:t>Integrity</a:t>
            </a:r>
            <a:endParaRPr sz="1900" u="sng"/>
          </a:p>
          <a:p>
            <a:pPr indent="0" lvl="0" marL="0" rtl="0" algn="l">
              <a:spcBef>
                <a:spcPts val="1200"/>
              </a:spcBef>
              <a:spcAft>
                <a:spcPts val="0"/>
              </a:spcAft>
              <a:buNone/>
            </a:pPr>
            <a:r>
              <a:rPr b="1" lang="en-GB" sz="1900" u="sng"/>
              <a:t>Self Discipline</a:t>
            </a:r>
            <a:r>
              <a:rPr b="1" lang="en-GB" sz="1900"/>
              <a:t>- independent learning </a:t>
            </a:r>
            <a:endParaRPr b="1" sz="1900"/>
          </a:p>
          <a:p>
            <a:pPr indent="0" lvl="0" marL="0" rtl="0" algn="l">
              <a:spcBef>
                <a:spcPts val="1200"/>
              </a:spcBef>
              <a:spcAft>
                <a:spcPts val="0"/>
              </a:spcAft>
              <a:buNone/>
            </a:pPr>
            <a:r>
              <a:rPr b="1" lang="en-GB" sz="1900" u="sng"/>
              <a:t>Learning</a:t>
            </a:r>
            <a:r>
              <a:rPr b="1" lang="en-GB" sz="1900"/>
              <a:t>- new subjects, new concepts!</a:t>
            </a:r>
            <a:endParaRPr b="1" sz="1900"/>
          </a:p>
          <a:p>
            <a:pPr indent="0" lvl="0" marL="0" rtl="0" algn="l">
              <a:spcBef>
                <a:spcPts val="1200"/>
              </a:spcBef>
              <a:spcAft>
                <a:spcPts val="0"/>
              </a:spcAft>
              <a:buNone/>
            </a:pPr>
            <a:r>
              <a:rPr lang="en-GB" sz="1900"/>
              <a:t>Inspiration </a:t>
            </a:r>
            <a:endParaRPr sz="1900"/>
          </a:p>
          <a:p>
            <a:pPr indent="0" lvl="0" marL="0" rtl="0" algn="l">
              <a:spcBef>
                <a:spcPts val="1200"/>
              </a:spcBef>
              <a:spcAft>
                <a:spcPts val="1200"/>
              </a:spcAft>
              <a:buNone/>
            </a:pPr>
            <a:r>
              <a:rPr b="1" lang="en-GB" sz="1900" u="sng"/>
              <a:t>Perseverance</a:t>
            </a:r>
            <a:r>
              <a:rPr b="1" lang="en-GB"/>
              <a:t>- work-life balance</a:t>
            </a:r>
            <a:endParaRPr b="1"/>
          </a:p>
        </p:txBody>
      </p:sp>
      <p:pic>
        <p:nvPicPr>
          <p:cNvPr id="138" name="Google Shape;138;p24"/>
          <p:cNvPicPr preferRelativeResize="0"/>
          <p:nvPr/>
        </p:nvPicPr>
        <p:blipFill rotWithShape="1">
          <a:blip r:embed="rId3">
            <a:alphaModFix/>
          </a:blip>
          <a:srcRect b="16230" l="16141" r="73601" t="15257"/>
          <a:stretch/>
        </p:blipFill>
        <p:spPr>
          <a:xfrm>
            <a:off x="0" y="0"/>
            <a:ext cx="778425" cy="5143500"/>
          </a:xfrm>
          <a:prstGeom prst="rect">
            <a:avLst/>
          </a:prstGeom>
          <a:noFill/>
          <a:ln>
            <a:noFill/>
          </a:ln>
        </p:spPr>
      </p:pic>
      <p:pic>
        <p:nvPicPr>
          <p:cNvPr id="139" name="Google Shape;139;p24"/>
          <p:cNvPicPr preferRelativeResize="0"/>
          <p:nvPr/>
        </p:nvPicPr>
        <p:blipFill>
          <a:blip r:embed="rId4">
            <a:alphaModFix/>
          </a:blip>
          <a:stretch>
            <a:fillRect/>
          </a:stretch>
        </p:blipFill>
        <p:spPr>
          <a:xfrm>
            <a:off x="5527000" y="1430075"/>
            <a:ext cx="3305301" cy="1605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225700" y="341800"/>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u="sng"/>
              <a:t>Success at RHS Sixth Form</a:t>
            </a:r>
            <a:endParaRPr u="sng"/>
          </a:p>
        </p:txBody>
      </p:sp>
      <p:sp>
        <p:nvSpPr>
          <p:cNvPr id="145" name="Google Shape;14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u="sng">
                <a:solidFill>
                  <a:schemeClr val="dk1"/>
                </a:solidFill>
              </a:rPr>
              <a:t>Communication:</a:t>
            </a:r>
            <a:endParaRPr b="1" u="sng">
              <a:solidFill>
                <a:schemeClr val="dk1"/>
              </a:solidFill>
            </a:endParaRPr>
          </a:p>
          <a:p>
            <a:pPr indent="0" lvl="0" marL="0" rtl="0" algn="l">
              <a:spcBef>
                <a:spcPts val="1200"/>
              </a:spcBef>
              <a:spcAft>
                <a:spcPts val="0"/>
              </a:spcAft>
              <a:buNone/>
            </a:pPr>
            <a:r>
              <a:rPr lang="en-GB">
                <a:solidFill>
                  <a:schemeClr val="dk1"/>
                </a:solidFill>
              </a:rPr>
              <a:t>At sixth form, open </a:t>
            </a:r>
            <a:r>
              <a:rPr lang="en-GB">
                <a:solidFill>
                  <a:schemeClr val="dk1"/>
                </a:solidFill>
              </a:rPr>
              <a:t>conversations</a:t>
            </a:r>
            <a:r>
              <a:rPr lang="en-GB">
                <a:solidFill>
                  <a:schemeClr val="dk1"/>
                </a:solidFill>
              </a:rPr>
              <a:t> </a:t>
            </a:r>
            <a:r>
              <a:rPr lang="en-GB">
                <a:solidFill>
                  <a:schemeClr val="dk1"/>
                </a:solidFill>
              </a:rPr>
              <a:t>with</a:t>
            </a:r>
            <a:r>
              <a:rPr lang="en-GB">
                <a:solidFill>
                  <a:schemeClr val="dk1"/>
                </a:solidFill>
              </a:rPr>
              <a:t> your teachers, tutors and peers is essential to success.</a:t>
            </a:r>
            <a:r>
              <a:rPr b="1" lang="en-GB">
                <a:solidFill>
                  <a:schemeClr val="dk1"/>
                </a:solidFill>
              </a:rPr>
              <a:t> </a:t>
            </a:r>
            <a:r>
              <a:rPr lang="en-GB">
                <a:solidFill>
                  <a:schemeClr val="dk1"/>
                </a:solidFill>
              </a:rPr>
              <a:t>Whether those conversations be about school life or pastoral </a:t>
            </a:r>
            <a:r>
              <a:rPr lang="en-GB">
                <a:solidFill>
                  <a:schemeClr val="dk1"/>
                </a:solidFill>
              </a:rPr>
              <a:t>concerns</a:t>
            </a:r>
            <a:r>
              <a:rPr lang="en-GB">
                <a:solidFill>
                  <a:schemeClr val="dk1"/>
                </a:solidFill>
              </a:rPr>
              <a:t>, it is important students talk </a:t>
            </a:r>
            <a:r>
              <a:rPr lang="en-GB">
                <a:solidFill>
                  <a:schemeClr val="dk1"/>
                </a:solidFill>
              </a:rPr>
              <a:t>honestly, </a:t>
            </a:r>
            <a:r>
              <a:rPr lang="en-GB">
                <a:solidFill>
                  <a:schemeClr val="dk1"/>
                </a:solidFill>
              </a:rPr>
              <a:t>openly and </a:t>
            </a:r>
            <a:r>
              <a:rPr lang="en-GB">
                <a:solidFill>
                  <a:schemeClr val="dk1"/>
                </a:solidFill>
              </a:rPr>
              <a:t>respectfully </a:t>
            </a:r>
            <a:r>
              <a:rPr lang="en-GB">
                <a:solidFill>
                  <a:schemeClr val="dk1"/>
                </a:solidFill>
              </a:rPr>
              <a:t>with staff!</a:t>
            </a:r>
            <a:endParaRPr>
              <a:solidFill>
                <a:schemeClr val="dk1"/>
              </a:solidFill>
            </a:endParaRPr>
          </a:p>
          <a:p>
            <a:pPr indent="0" lvl="0" marL="0" rtl="0" algn="l">
              <a:spcBef>
                <a:spcPts val="1200"/>
              </a:spcBef>
              <a:spcAft>
                <a:spcPts val="1200"/>
              </a:spcAft>
              <a:buNone/>
            </a:pPr>
            <a:r>
              <a:rPr lang="en-GB" u="sng">
                <a:solidFill>
                  <a:schemeClr val="dk1"/>
                </a:solidFill>
              </a:rPr>
              <a:t>Google Classroom:</a:t>
            </a:r>
            <a:r>
              <a:rPr lang="en-GB">
                <a:solidFill>
                  <a:schemeClr val="dk1"/>
                </a:solidFill>
              </a:rPr>
              <a:t> Most of the communication you have regarding your </a:t>
            </a:r>
            <a:r>
              <a:rPr lang="en-GB">
                <a:solidFill>
                  <a:schemeClr val="dk1"/>
                </a:solidFill>
              </a:rPr>
              <a:t>schedule</a:t>
            </a:r>
            <a:r>
              <a:rPr lang="en-GB">
                <a:solidFill>
                  <a:schemeClr val="dk1"/>
                </a:solidFill>
              </a:rPr>
              <a:t> will be via google classroom- </a:t>
            </a:r>
            <a:r>
              <a:rPr lang="en-GB">
                <a:solidFill>
                  <a:schemeClr val="dk1"/>
                </a:solidFill>
              </a:rPr>
              <a:t>specifically</a:t>
            </a:r>
            <a:r>
              <a:rPr lang="en-GB">
                <a:solidFill>
                  <a:schemeClr val="dk1"/>
                </a:solidFill>
              </a:rPr>
              <a:t> your learning mentors Ms Kwan and Ms Bonny. They will inform you of opportunities, study </a:t>
            </a:r>
            <a:r>
              <a:rPr lang="en-GB">
                <a:solidFill>
                  <a:schemeClr val="dk1"/>
                </a:solidFill>
              </a:rPr>
              <a:t>referrals</a:t>
            </a:r>
            <a:r>
              <a:rPr lang="en-GB">
                <a:solidFill>
                  <a:schemeClr val="dk1"/>
                </a:solidFill>
              </a:rPr>
              <a:t> and timetable changes. </a:t>
            </a:r>
            <a:endParaRPr>
              <a:solidFill>
                <a:schemeClr val="dk1"/>
              </a:solidFill>
            </a:endParaRPr>
          </a:p>
        </p:txBody>
      </p:sp>
      <p:pic>
        <p:nvPicPr>
          <p:cNvPr id="146" name="Google Shape;146;p25"/>
          <p:cNvPicPr preferRelativeResize="0"/>
          <p:nvPr/>
        </p:nvPicPr>
        <p:blipFill>
          <a:blip r:embed="rId3">
            <a:alphaModFix/>
          </a:blip>
          <a:stretch>
            <a:fillRect/>
          </a:stretch>
        </p:blipFill>
        <p:spPr>
          <a:xfrm>
            <a:off x="6646698" y="3809073"/>
            <a:ext cx="2099600" cy="148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0" y="39925"/>
            <a:ext cx="742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Remember that across all your relationships, you should always:</a:t>
            </a:r>
            <a:endParaRPr b="1"/>
          </a:p>
        </p:txBody>
      </p:sp>
      <p:sp>
        <p:nvSpPr>
          <p:cNvPr id="152" name="Google Shape;152;p26"/>
          <p:cNvSpPr txBox="1"/>
          <p:nvPr>
            <p:ph idx="1" type="body"/>
          </p:nvPr>
        </p:nvSpPr>
        <p:spPr>
          <a:xfrm>
            <a:off x="114475" y="1035225"/>
            <a:ext cx="6353700" cy="16395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GB"/>
              <a:t>Speak in a polite tone</a:t>
            </a:r>
            <a:endParaRPr/>
          </a:p>
          <a:p>
            <a:pPr indent="-342900" lvl="0" marL="457200" rtl="0" algn="l">
              <a:spcBef>
                <a:spcPts val="0"/>
              </a:spcBef>
              <a:spcAft>
                <a:spcPts val="0"/>
              </a:spcAft>
              <a:buSzPts val="1800"/>
              <a:buChar char="●"/>
            </a:pPr>
            <a:r>
              <a:rPr lang="en-GB"/>
              <a:t>Say ‘good morning’ or ‘good afternoon’ when you pass people in the corridor</a:t>
            </a:r>
            <a:endParaRPr/>
          </a:p>
          <a:p>
            <a:pPr indent="-342900" lvl="0" marL="457200" rtl="0" algn="l">
              <a:spcBef>
                <a:spcPts val="0"/>
              </a:spcBef>
              <a:spcAft>
                <a:spcPts val="0"/>
              </a:spcAft>
              <a:buSzPts val="1800"/>
              <a:buChar char="●"/>
            </a:pPr>
            <a:r>
              <a:rPr lang="en-GB"/>
              <a:t>Always say please and thank you!</a:t>
            </a:r>
            <a:endParaRPr/>
          </a:p>
          <a:p>
            <a:pPr indent="0" lvl="0" marL="0" rtl="0" algn="l">
              <a:spcBef>
                <a:spcPts val="1200"/>
              </a:spcBef>
              <a:spcAft>
                <a:spcPts val="1200"/>
              </a:spcAft>
              <a:buNone/>
            </a:pPr>
            <a:r>
              <a:rPr b="1" i="1" lang="en-GB">
                <a:solidFill>
                  <a:srgbClr val="FF0000"/>
                </a:solidFill>
              </a:rPr>
              <a:t>But also remember that staff members are not…</a:t>
            </a:r>
            <a:endParaRPr b="1" i="1">
              <a:solidFill>
                <a:srgbClr val="FF0000"/>
              </a:solidFill>
            </a:endParaRPr>
          </a:p>
        </p:txBody>
      </p:sp>
      <p:pic>
        <p:nvPicPr>
          <p:cNvPr id="153" name="Google Shape;153;p26"/>
          <p:cNvPicPr preferRelativeResize="0"/>
          <p:nvPr/>
        </p:nvPicPr>
        <p:blipFill>
          <a:blip r:embed="rId3">
            <a:alphaModFix/>
          </a:blip>
          <a:stretch>
            <a:fillRect/>
          </a:stretch>
        </p:blipFill>
        <p:spPr>
          <a:xfrm>
            <a:off x="6710250" y="1559775"/>
            <a:ext cx="2233475" cy="3284525"/>
          </a:xfrm>
          <a:prstGeom prst="rect">
            <a:avLst/>
          </a:prstGeom>
          <a:noFill/>
          <a:ln>
            <a:noFill/>
          </a:ln>
        </p:spPr>
      </p:pic>
      <p:pic>
        <p:nvPicPr>
          <p:cNvPr id="154" name="Google Shape;154;p26"/>
          <p:cNvPicPr preferRelativeResize="0"/>
          <p:nvPr/>
        </p:nvPicPr>
        <p:blipFill>
          <a:blip r:embed="rId4">
            <a:alphaModFix/>
          </a:blip>
          <a:stretch>
            <a:fillRect/>
          </a:stretch>
        </p:blipFill>
        <p:spPr>
          <a:xfrm>
            <a:off x="2974050" y="2740875"/>
            <a:ext cx="3736202" cy="2103424"/>
          </a:xfrm>
          <a:prstGeom prst="rect">
            <a:avLst/>
          </a:prstGeom>
          <a:noFill/>
          <a:ln>
            <a:noFill/>
          </a:ln>
        </p:spPr>
      </p:pic>
      <p:pic>
        <p:nvPicPr>
          <p:cNvPr id="155" name="Google Shape;155;p26"/>
          <p:cNvPicPr preferRelativeResize="0"/>
          <p:nvPr/>
        </p:nvPicPr>
        <p:blipFill>
          <a:blip r:embed="rId5">
            <a:alphaModFix/>
          </a:blip>
          <a:stretch>
            <a:fillRect/>
          </a:stretch>
        </p:blipFill>
        <p:spPr>
          <a:xfrm>
            <a:off x="63950" y="2740875"/>
            <a:ext cx="3157110" cy="210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 type="body"/>
          </p:nvPr>
        </p:nvSpPr>
        <p:spPr>
          <a:xfrm>
            <a:off x="311700" y="12039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222222"/>
              </a:buClr>
              <a:buSzPts val="1800"/>
              <a:buChar char="●"/>
            </a:pPr>
            <a:r>
              <a:rPr lang="en-GB">
                <a:solidFill>
                  <a:srgbClr val="222222"/>
                </a:solidFill>
                <a:highlight>
                  <a:srgbClr val="FFFFFF"/>
                </a:highlight>
              </a:rPr>
              <a:t>Even if you disagree with something: </a:t>
            </a:r>
            <a:r>
              <a:rPr b="1" lang="en-GB">
                <a:solidFill>
                  <a:srgbClr val="FF0000"/>
                </a:solidFill>
                <a:highlight>
                  <a:srgbClr val="FFFFFF"/>
                </a:highlight>
              </a:rPr>
              <a:t>remain calm and polite</a:t>
            </a:r>
            <a:endParaRPr b="1">
              <a:solidFill>
                <a:srgbClr val="FF0000"/>
              </a:solidFill>
              <a:highlight>
                <a:srgbClr val="FFFFFF"/>
              </a:highlight>
            </a:endParaRPr>
          </a:p>
          <a:p>
            <a:pPr indent="-342900" lvl="0" marL="457200" rtl="0" algn="l">
              <a:spcBef>
                <a:spcPts val="0"/>
              </a:spcBef>
              <a:spcAft>
                <a:spcPts val="0"/>
              </a:spcAft>
              <a:buClr>
                <a:srgbClr val="222222"/>
              </a:buClr>
              <a:buSzPts val="1800"/>
              <a:buChar char="●"/>
            </a:pPr>
            <a:r>
              <a:rPr lang="en-GB">
                <a:solidFill>
                  <a:srgbClr val="222222"/>
                </a:solidFill>
                <a:highlight>
                  <a:srgbClr val="FFFFFF"/>
                </a:highlight>
              </a:rPr>
              <a:t>Ask for help from the Sixth Form Team (Tutors, Learning Mentors, Mr Elsby, Mr Peacock, Ms Horton)</a:t>
            </a:r>
            <a:endParaRPr>
              <a:solidFill>
                <a:srgbClr val="222222"/>
              </a:solidFill>
              <a:highlight>
                <a:srgbClr val="FFFFFF"/>
              </a:highlight>
            </a:endParaRPr>
          </a:p>
          <a:p>
            <a:pPr indent="-342900" lvl="0" marL="457200" rtl="0" algn="l">
              <a:spcBef>
                <a:spcPts val="0"/>
              </a:spcBef>
              <a:spcAft>
                <a:spcPts val="0"/>
              </a:spcAft>
              <a:buClr>
                <a:srgbClr val="222222"/>
              </a:buClr>
              <a:buSzPts val="1800"/>
              <a:buChar char="●"/>
            </a:pPr>
            <a:r>
              <a:rPr b="1" lang="en-GB">
                <a:solidFill>
                  <a:srgbClr val="FF0000"/>
                </a:solidFill>
                <a:highlight>
                  <a:srgbClr val="FFFFFF"/>
                </a:highlight>
              </a:rPr>
              <a:t>Do not argue back</a:t>
            </a:r>
            <a:r>
              <a:rPr lang="en-GB">
                <a:solidFill>
                  <a:srgbClr val="222222"/>
                </a:solidFill>
                <a:highlight>
                  <a:srgbClr val="FFFFFF"/>
                </a:highlight>
              </a:rPr>
              <a:t>, this will always result in higher level sanctions</a:t>
            </a:r>
            <a:endParaRPr>
              <a:solidFill>
                <a:srgbClr val="222222"/>
              </a:solidFill>
              <a:highlight>
                <a:srgbClr val="FFFFFF"/>
              </a:highlight>
            </a:endParaRPr>
          </a:p>
          <a:p>
            <a:pPr indent="0" lvl="0" marL="0" rtl="0" algn="l">
              <a:spcBef>
                <a:spcPts val="120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1200"/>
              </a:spcBef>
              <a:spcAft>
                <a:spcPts val="1200"/>
              </a:spcAft>
              <a:buNone/>
            </a:pPr>
            <a:r>
              <a:t/>
            </a:r>
            <a:endParaRPr/>
          </a:p>
        </p:txBody>
      </p:sp>
      <p:sp>
        <p:nvSpPr>
          <p:cNvPr id="161" name="Google Shape;161;p27"/>
          <p:cNvSpPr txBox="1"/>
          <p:nvPr/>
        </p:nvSpPr>
        <p:spPr>
          <a:xfrm>
            <a:off x="37525" y="61875"/>
            <a:ext cx="35211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u="sng"/>
              <a:t>You have been given a study referral that you are certain was a mistake. What do you do?</a:t>
            </a:r>
            <a:endParaRPr b="1" sz="1700" u="sng"/>
          </a:p>
          <a:p>
            <a:pPr indent="0" lvl="0" marL="0" rtl="0" algn="l">
              <a:spcBef>
                <a:spcPts val="0"/>
              </a:spcBef>
              <a:spcAft>
                <a:spcPts val="0"/>
              </a:spcAft>
              <a:buNone/>
            </a:pPr>
            <a:r>
              <a:t/>
            </a:r>
            <a:endParaRPr sz="1700"/>
          </a:p>
        </p:txBody>
      </p:sp>
      <p:pic>
        <p:nvPicPr>
          <p:cNvPr id="162" name="Google Shape;162;p27"/>
          <p:cNvPicPr preferRelativeResize="0"/>
          <p:nvPr/>
        </p:nvPicPr>
        <p:blipFill>
          <a:blip r:embed="rId3">
            <a:alphaModFix/>
          </a:blip>
          <a:stretch>
            <a:fillRect/>
          </a:stretch>
        </p:blipFill>
        <p:spPr>
          <a:xfrm>
            <a:off x="965979" y="2714254"/>
            <a:ext cx="3463425" cy="2347025"/>
          </a:xfrm>
          <a:prstGeom prst="rect">
            <a:avLst/>
          </a:prstGeom>
          <a:noFill/>
          <a:ln>
            <a:noFill/>
          </a:ln>
        </p:spPr>
      </p:pic>
      <p:pic>
        <p:nvPicPr>
          <p:cNvPr id="163" name="Google Shape;163;p27"/>
          <p:cNvPicPr preferRelativeResize="0"/>
          <p:nvPr/>
        </p:nvPicPr>
        <p:blipFill>
          <a:blip r:embed="rId4">
            <a:alphaModFix/>
          </a:blip>
          <a:stretch>
            <a:fillRect/>
          </a:stretch>
        </p:blipFill>
        <p:spPr>
          <a:xfrm>
            <a:off x="4465325" y="2714241"/>
            <a:ext cx="3437575" cy="2292859"/>
          </a:xfrm>
          <a:prstGeom prst="rect">
            <a:avLst/>
          </a:prstGeom>
          <a:noFill/>
          <a:ln>
            <a:noFill/>
          </a:ln>
        </p:spPr>
      </p:pic>
      <p:sp>
        <p:nvSpPr>
          <p:cNvPr id="164" name="Google Shape;164;p27"/>
          <p:cNvSpPr txBox="1"/>
          <p:nvPr/>
        </p:nvSpPr>
        <p:spPr>
          <a:xfrm>
            <a:off x="5338500" y="61875"/>
            <a:ext cx="3521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u="sng"/>
              <a:t>Your manager at work tells you that you are constantly late when you have been arriving on time. What do you do?</a:t>
            </a:r>
            <a:endParaRPr b="1" sz="1600" u="sng"/>
          </a:p>
          <a:p>
            <a:pPr indent="0" lvl="0" marL="0" rtl="0" algn="l">
              <a:spcBef>
                <a:spcPts val="0"/>
              </a:spcBef>
              <a:spcAft>
                <a:spcPts val="0"/>
              </a:spcAft>
              <a:buNone/>
            </a:pPr>
            <a:r>
              <a:t/>
            </a:r>
            <a:endParaRPr b="1" sz="1600" u="sng"/>
          </a:p>
        </p:txBody>
      </p:sp>
      <p:pic>
        <p:nvPicPr>
          <p:cNvPr id="165" name="Google Shape;165;p27"/>
          <p:cNvPicPr preferRelativeResize="0"/>
          <p:nvPr/>
        </p:nvPicPr>
        <p:blipFill>
          <a:blip r:embed="rId5">
            <a:alphaModFix/>
          </a:blip>
          <a:stretch>
            <a:fillRect/>
          </a:stretch>
        </p:blipFill>
        <p:spPr>
          <a:xfrm>
            <a:off x="2233775" y="3878600"/>
            <a:ext cx="1046901" cy="1182674"/>
          </a:xfrm>
          <a:prstGeom prst="rect">
            <a:avLst/>
          </a:prstGeom>
          <a:noFill/>
          <a:ln>
            <a:noFill/>
          </a:ln>
        </p:spPr>
      </p:pic>
      <p:pic>
        <p:nvPicPr>
          <p:cNvPr id="166" name="Google Shape;166;p27"/>
          <p:cNvPicPr preferRelativeResize="0"/>
          <p:nvPr/>
        </p:nvPicPr>
        <p:blipFill>
          <a:blip r:embed="rId6">
            <a:alphaModFix/>
          </a:blip>
          <a:stretch>
            <a:fillRect/>
          </a:stretch>
        </p:blipFill>
        <p:spPr>
          <a:xfrm>
            <a:off x="5782463" y="3772690"/>
            <a:ext cx="1157750" cy="1157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25700" y="341800"/>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u="sng"/>
              <a:t>Success at RHS Sixth Form</a:t>
            </a:r>
            <a:endParaRPr u="sng"/>
          </a:p>
        </p:txBody>
      </p:sp>
      <p:sp>
        <p:nvSpPr>
          <p:cNvPr id="172" name="Google Shape;172;p28"/>
          <p:cNvSpPr txBox="1"/>
          <p:nvPr>
            <p:ph idx="1" type="body"/>
          </p:nvPr>
        </p:nvSpPr>
        <p:spPr>
          <a:xfrm>
            <a:off x="225700" y="1066425"/>
            <a:ext cx="8520600" cy="43596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en-GB" sz="3319">
                <a:solidFill>
                  <a:schemeClr val="dk1"/>
                </a:solidFill>
              </a:rPr>
              <a:t>At sixth form, you will have lots of things you may need to juggle at one time, hence the skill of </a:t>
            </a:r>
            <a:r>
              <a:rPr b="1" lang="en-GB" sz="3319">
                <a:solidFill>
                  <a:schemeClr val="dk1"/>
                </a:solidFill>
              </a:rPr>
              <a:t>organisation</a:t>
            </a:r>
            <a:r>
              <a:rPr b="1" lang="en-GB" sz="3319">
                <a:solidFill>
                  <a:schemeClr val="dk1"/>
                </a:solidFill>
              </a:rPr>
              <a:t> </a:t>
            </a:r>
            <a:r>
              <a:rPr lang="en-GB" sz="3319">
                <a:solidFill>
                  <a:schemeClr val="dk1"/>
                </a:solidFill>
              </a:rPr>
              <a:t>is key. </a:t>
            </a:r>
            <a:endParaRPr sz="3319">
              <a:solidFill>
                <a:schemeClr val="dk1"/>
              </a:solidFill>
            </a:endParaRPr>
          </a:p>
          <a:p>
            <a:pPr indent="0" lvl="0" marL="0" rtl="0" algn="l">
              <a:spcBef>
                <a:spcPts val="1200"/>
              </a:spcBef>
              <a:spcAft>
                <a:spcPts val="0"/>
              </a:spcAft>
              <a:buNone/>
            </a:pPr>
            <a:r>
              <a:rPr lang="en-GB" sz="3319">
                <a:solidFill>
                  <a:schemeClr val="dk1"/>
                </a:solidFill>
              </a:rPr>
              <a:t>Google</a:t>
            </a:r>
            <a:r>
              <a:rPr lang="en-GB" sz="3319">
                <a:solidFill>
                  <a:schemeClr val="dk1"/>
                </a:solidFill>
              </a:rPr>
              <a:t> classroom will </a:t>
            </a:r>
            <a:r>
              <a:rPr lang="en-GB" sz="3319">
                <a:solidFill>
                  <a:schemeClr val="dk1"/>
                </a:solidFill>
              </a:rPr>
              <a:t>always</a:t>
            </a:r>
            <a:r>
              <a:rPr lang="en-GB" sz="3319">
                <a:solidFill>
                  <a:schemeClr val="dk1"/>
                </a:solidFill>
              </a:rPr>
              <a:t> inform you of upcoming work </a:t>
            </a:r>
            <a:r>
              <a:rPr lang="en-GB" sz="3319">
                <a:solidFill>
                  <a:schemeClr val="dk1"/>
                </a:solidFill>
              </a:rPr>
              <a:t>assignments</a:t>
            </a:r>
            <a:r>
              <a:rPr lang="en-GB" sz="3319">
                <a:solidFill>
                  <a:schemeClr val="dk1"/>
                </a:solidFill>
              </a:rPr>
              <a:t> and their due date. It is vital you check google classroom every day so to avoid missing any notification. </a:t>
            </a:r>
            <a:endParaRPr sz="3319">
              <a:solidFill>
                <a:schemeClr val="dk1"/>
              </a:solidFill>
            </a:endParaRPr>
          </a:p>
          <a:p>
            <a:pPr indent="0" lvl="0" marL="0" rtl="0" algn="l">
              <a:spcBef>
                <a:spcPts val="1200"/>
              </a:spcBef>
              <a:spcAft>
                <a:spcPts val="0"/>
              </a:spcAft>
              <a:buNone/>
            </a:pPr>
            <a:r>
              <a:rPr lang="en-GB" sz="3319" u="sng">
                <a:solidFill>
                  <a:schemeClr val="dk1"/>
                </a:solidFill>
              </a:rPr>
              <a:t>Subject</a:t>
            </a:r>
            <a:r>
              <a:rPr lang="en-GB" sz="3319" u="sng">
                <a:solidFill>
                  <a:schemeClr val="dk1"/>
                </a:solidFill>
              </a:rPr>
              <a:t> organisation: </a:t>
            </a:r>
            <a:endParaRPr sz="3319" u="sng">
              <a:solidFill>
                <a:schemeClr val="dk1"/>
              </a:solidFill>
            </a:endParaRPr>
          </a:p>
          <a:p>
            <a:pPr indent="0" lvl="0" marL="0" rtl="0" algn="l">
              <a:spcBef>
                <a:spcPts val="1200"/>
              </a:spcBef>
              <a:spcAft>
                <a:spcPts val="0"/>
              </a:spcAft>
              <a:buNone/>
            </a:pPr>
            <a:r>
              <a:rPr lang="en-GB" sz="3319">
                <a:solidFill>
                  <a:schemeClr val="dk1"/>
                </a:solidFill>
              </a:rPr>
              <a:t>Ask your </a:t>
            </a:r>
            <a:r>
              <a:rPr lang="en-GB" sz="3319">
                <a:solidFill>
                  <a:schemeClr val="dk1"/>
                </a:solidFill>
              </a:rPr>
              <a:t>subject</a:t>
            </a:r>
            <a:r>
              <a:rPr lang="en-GB" sz="3319">
                <a:solidFill>
                  <a:schemeClr val="dk1"/>
                </a:solidFill>
              </a:rPr>
              <a:t> teacher what they expect from you. Do they want you to have a folder with topic dividers? Do they want you to have a designated book that you make the notes in? You teacher will always be there to help you to get organised. </a:t>
            </a:r>
            <a:endParaRPr sz="3319">
              <a:solidFill>
                <a:schemeClr val="dk1"/>
              </a:solidFill>
            </a:endParaRPr>
          </a:p>
          <a:p>
            <a:pPr indent="0" lvl="0" marL="0" rtl="0" algn="l">
              <a:spcBef>
                <a:spcPts val="1200"/>
              </a:spcBef>
              <a:spcAft>
                <a:spcPts val="0"/>
              </a:spcAft>
              <a:buNone/>
            </a:pPr>
            <a:r>
              <a:rPr lang="en-GB" sz="3319">
                <a:solidFill>
                  <a:schemeClr val="dk1"/>
                </a:solidFill>
              </a:rPr>
              <a:t>The </a:t>
            </a:r>
            <a:r>
              <a:rPr lang="en-GB" sz="3319">
                <a:solidFill>
                  <a:schemeClr val="dk1"/>
                </a:solidFill>
              </a:rPr>
              <a:t>earlier</a:t>
            </a:r>
            <a:r>
              <a:rPr lang="en-GB" sz="3319">
                <a:solidFill>
                  <a:schemeClr val="dk1"/>
                </a:solidFill>
              </a:rPr>
              <a:t> you get </a:t>
            </a:r>
            <a:r>
              <a:rPr lang="en-GB" sz="3319">
                <a:solidFill>
                  <a:schemeClr val="dk1"/>
                </a:solidFill>
              </a:rPr>
              <a:t>organised</a:t>
            </a:r>
            <a:r>
              <a:rPr lang="en-GB" sz="3319">
                <a:solidFill>
                  <a:schemeClr val="dk1"/>
                </a:solidFill>
              </a:rPr>
              <a:t> in sixth form, the easier it will be to juggle your tasks and avoid things like </a:t>
            </a:r>
            <a:r>
              <a:rPr lang="en-GB" sz="3319">
                <a:solidFill>
                  <a:schemeClr val="dk1"/>
                </a:solidFill>
              </a:rPr>
              <a:t>study</a:t>
            </a:r>
            <a:r>
              <a:rPr lang="en-GB" sz="3319">
                <a:solidFill>
                  <a:schemeClr val="dk1"/>
                </a:solidFill>
              </a:rPr>
              <a:t> </a:t>
            </a:r>
            <a:r>
              <a:rPr lang="en-GB" sz="3319">
                <a:solidFill>
                  <a:schemeClr val="dk1"/>
                </a:solidFill>
              </a:rPr>
              <a:t>referrals</a:t>
            </a:r>
            <a:r>
              <a:rPr lang="en-GB" sz="3319">
                <a:solidFill>
                  <a:schemeClr val="dk1"/>
                </a:solidFill>
              </a:rPr>
              <a:t> for missed work etc. </a:t>
            </a:r>
            <a:endParaRPr sz="3319">
              <a:solidFill>
                <a:schemeClr val="dk1"/>
              </a:solidFill>
            </a:endParaRPr>
          </a:p>
          <a:p>
            <a:pPr indent="0" lvl="0" marL="0" rtl="0" algn="l">
              <a:spcBef>
                <a:spcPts val="1200"/>
              </a:spcBef>
              <a:spcAft>
                <a:spcPts val="0"/>
              </a:spcAft>
              <a:buNone/>
            </a:pPr>
            <a:r>
              <a:t/>
            </a:r>
            <a:endParaRPr b="1" sz="3319"/>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t/>
            </a:r>
            <a:endParaRPr b="1"/>
          </a:p>
        </p:txBody>
      </p:sp>
      <p:pic>
        <p:nvPicPr>
          <p:cNvPr id="173" name="Google Shape;173;p28"/>
          <p:cNvPicPr preferRelativeResize="0"/>
          <p:nvPr/>
        </p:nvPicPr>
        <p:blipFill>
          <a:blip r:embed="rId3">
            <a:alphaModFix/>
          </a:blip>
          <a:stretch>
            <a:fillRect/>
          </a:stretch>
        </p:blipFill>
        <p:spPr>
          <a:xfrm>
            <a:off x="6358747" y="4048247"/>
            <a:ext cx="2070400" cy="137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225700" y="341800"/>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u="sng"/>
              <a:t>Success at RHS Sixth Form</a:t>
            </a:r>
            <a:endParaRPr u="sng"/>
          </a:p>
        </p:txBody>
      </p:sp>
      <p:sp>
        <p:nvSpPr>
          <p:cNvPr id="179" name="Google Shape;179;p29"/>
          <p:cNvSpPr/>
          <p:nvPr/>
        </p:nvSpPr>
        <p:spPr>
          <a:xfrm>
            <a:off x="2958800" y="2205550"/>
            <a:ext cx="2322300" cy="1634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u="sng"/>
              <a:t>Personal Qualities</a:t>
            </a:r>
            <a:r>
              <a:rPr lang="en-GB"/>
              <a:t> </a:t>
            </a:r>
            <a:endParaRPr/>
          </a:p>
        </p:txBody>
      </p:sp>
      <p:cxnSp>
        <p:nvCxnSpPr>
          <p:cNvPr id="180" name="Google Shape;180;p29"/>
          <p:cNvCxnSpPr>
            <a:stCxn id="179" idx="0"/>
          </p:cNvCxnSpPr>
          <p:nvPr/>
        </p:nvCxnSpPr>
        <p:spPr>
          <a:xfrm flipH="1" rot="10800000">
            <a:off x="4119950" y="1572850"/>
            <a:ext cx="8700" cy="632700"/>
          </a:xfrm>
          <a:prstGeom prst="straightConnector1">
            <a:avLst/>
          </a:prstGeom>
          <a:noFill/>
          <a:ln cap="flat" cmpd="sng" w="9525">
            <a:solidFill>
              <a:schemeClr val="dk2"/>
            </a:solidFill>
            <a:prstDash val="solid"/>
            <a:round/>
            <a:headEnd len="med" w="med" type="none"/>
            <a:tailEnd len="med" w="med" type="triangle"/>
          </a:ln>
        </p:spPr>
      </p:cxnSp>
      <p:cxnSp>
        <p:nvCxnSpPr>
          <p:cNvPr id="181" name="Google Shape;181;p29"/>
          <p:cNvCxnSpPr>
            <a:stCxn id="179" idx="6"/>
          </p:cNvCxnSpPr>
          <p:nvPr/>
        </p:nvCxnSpPr>
        <p:spPr>
          <a:xfrm flipH="1" rot="10800000">
            <a:off x="5281100" y="3017800"/>
            <a:ext cx="688200" cy="4800"/>
          </a:xfrm>
          <a:prstGeom prst="straightConnector1">
            <a:avLst/>
          </a:prstGeom>
          <a:noFill/>
          <a:ln cap="flat" cmpd="sng" w="9525">
            <a:solidFill>
              <a:schemeClr val="dk2"/>
            </a:solidFill>
            <a:prstDash val="solid"/>
            <a:round/>
            <a:headEnd len="med" w="med" type="none"/>
            <a:tailEnd len="med" w="med" type="triangle"/>
          </a:ln>
        </p:spPr>
      </p:cxnSp>
      <p:cxnSp>
        <p:nvCxnSpPr>
          <p:cNvPr id="182" name="Google Shape;182;p29"/>
          <p:cNvCxnSpPr>
            <a:stCxn id="179" idx="4"/>
          </p:cNvCxnSpPr>
          <p:nvPr/>
        </p:nvCxnSpPr>
        <p:spPr>
          <a:xfrm>
            <a:off x="4119950" y="3839650"/>
            <a:ext cx="25800" cy="554400"/>
          </a:xfrm>
          <a:prstGeom prst="straightConnector1">
            <a:avLst/>
          </a:prstGeom>
          <a:noFill/>
          <a:ln cap="flat" cmpd="sng" w="9525">
            <a:solidFill>
              <a:schemeClr val="dk2"/>
            </a:solidFill>
            <a:prstDash val="solid"/>
            <a:round/>
            <a:headEnd len="med" w="med" type="none"/>
            <a:tailEnd len="med" w="med" type="triangle"/>
          </a:ln>
        </p:spPr>
      </p:cxnSp>
      <p:cxnSp>
        <p:nvCxnSpPr>
          <p:cNvPr id="183" name="Google Shape;183;p29"/>
          <p:cNvCxnSpPr>
            <a:stCxn id="179" idx="2"/>
          </p:cNvCxnSpPr>
          <p:nvPr/>
        </p:nvCxnSpPr>
        <p:spPr>
          <a:xfrm flipH="1">
            <a:off x="2339600" y="3022600"/>
            <a:ext cx="619200" cy="12300"/>
          </a:xfrm>
          <a:prstGeom prst="straightConnector1">
            <a:avLst/>
          </a:prstGeom>
          <a:noFill/>
          <a:ln cap="flat" cmpd="sng" w="9525">
            <a:solidFill>
              <a:schemeClr val="dk2"/>
            </a:solidFill>
            <a:prstDash val="solid"/>
            <a:round/>
            <a:headEnd len="med" w="med" type="none"/>
            <a:tailEnd len="med" w="med" type="triangle"/>
          </a:ln>
        </p:spPr>
      </p:cxnSp>
      <p:sp>
        <p:nvSpPr>
          <p:cNvPr id="184" name="Google Shape;184;p29"/>
          <p:cNvSpPr txBox="1"/>
          <p:nvPr/>
        </p:nvSpPr>
        <p:spPr>
          <a:xfrm>
            <a:off x="894525" y="2781700"/>
            <a:ext cx="12903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Kindness</a:t>
            </a:r>
            <a:endParaRPr sz="1900"/>
          </a:p>
        </p:txBody>
      </p:sp>
      <p:sp>
        <p:nvSpPr>
          <p:cNvPr id="185" name="Google Shape;185;p29"/>
          <p:cNvSpPr txBox="1"/>
          <p:nvPr/>
        </p:nvSpPr>
        <p:spPr>
          <a:xfrm>
            <a:off x="3413450" y="1005175"/>
            <a:ext cx="14130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Resilience</a:t>
            </a:r>
            <a:endParaRPr sz="1900"/>
          </a:p>
        </p:txBody>
      </p:sp>
      <p:sp>
        <p:nvSpPr>
          <p:cNvPr id="186" name="Google Shape;186;p29"/>
          <p:cNvSpPr txBox="1"/>
          <p:nvPr/>
        </p:nvSpPr>
        <p:spPr>
          <a:xfrm>
            <a:off x="6055075" y="2781700"/>
            <a:ext cx="12903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Studious</a:t>
            </a:r>
            <a:endParaRPr sz="1900"/>
          </a:p>
        </p:txBody>
      </p:sp>
      <p:sp>
        <p:nvSpPr>
          <p:cNvPr id="187" name="Google Shape;187;p29"/>
          <p:cNvSpPr txBox="1"/>
          <p:nvPr/>
        </p:nvSpPr>
        <p:spPr>
          <a:xfrm>
            <a:off x="3413450" y="4394050"/>
            <a:ext cx="17934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Understanding</a:t>
            </a:r>
            <a:endParaRPr sz="1900"/>
          </a:p>
        </p:txBody>
      </p:sp>
      <p:cxnSp>
        <p:nvCxnSpPr>
          <p:cNvPr id="188" name="Google Shape;188;p29"/>
          <p:cNvCxnSpPr>
            <a:stCxn id="179" idx="7"/>
          </p:cNvCxnSpPr>
          <p:nvPr/>
        </p:nvCxnSpPr>
        <p:spPr>
          <a:xfrm flipH="1" rot="10800000">
            <a:off x="4941007" y="1985558"/>
            <a:ext cx="753000" cy="459300"/>
          </a:xfrm>
          <a:prstGeom prst="straightConnector1">
            <a:avLst/>
          </a:prstGeom>
          <a:noFill/>
          <a:ln cap="flat" cmpd="sng" w="9525">
            <a:solidFill>
              <a:schemeClr val="dk2"/>
            </a:solidFill>
            <a:prstDash val="solid"/>
            <a:round/>
            <a:headEnd len="med" w="med" type="none"/>
            <a:tailEnd len="med" w="med" type="triangle"/>
          </a:ln>
        </p:spPr>
      </p:cxnSp>
      <p:cxnSp>
        <p:nvCxnSpPr>
          <p:cNvPr id="189" name="Google Shape;189;p29"/>
          <p:cNvCxnSpPr>
            <a:stCxn id="179" idx="1"/>
          </p:cNvCxnSpPr>
          <p:nvPr/>
        </p:nvCxnSpPr>
        <p:spPr>
          <a:xfrm rot="10800000">
            <a:off x="2718093" y="2020058"/>
            <a:ext cx="580800" cy="424800"/>
          </a:xfrm>
          <a:prstGeom prst="straightConnector1">
            <a:avLst/>
          </a:prstGeom>
          <a:noFill/>
          <a:ln cap="flat" cmpd="sng" w="9525">
            <a:solidFill>
              <a:schemeClr val="dk2"/>
            </a:solidFill>
            <a:prstDash val="solid"/>
            <a:round/>
            <a:headEnd len="med" w="med" type="none"/>
            <a:tailEnd len="med" w="med" type="triangle"/>
          </a:ln>
        </p:spPr>
      </p:cxnSp>
      <p:cxnSp>
        <p:nvCxnSpPr>
          <p:cNvPr id="190" name="Google Shape;190;p29"/>
          <p:cNvCxnSpPr>
            <a:stCxn id="179" idx="3"/>
          </p:cNvCxnSpPr>
          <p:nvPr/>
        </p:nvCxnSpPr>
        <p:spPr>
          <a:xfrm flipH="1">
            <a:off x="2838393" y="3600342"/>
            <a:ext cx="460500" cy="329100"/>
          </a:xfrm>
          <a:prstGeom prst="straightConnector1">
            <a:avLst/>
          </a:prstGeom>
          <a:noFill/>
          <a:ln cap="flat" cmpd="sng" w="9525">
            <a:solidFill>
              <a:schemeClr val="dk2"/>
            </a:solidFill>
            <a:prstDash val="solid"/>
            <a:round/>
            <a:headEnd len="med" w="med" type="none"/>
            <a:tailEnd len="med" w="med" type="triangle"/>
          </a:ln>
        </p:spPr>
      </p:cxnSp>
      <p:cxnSp>
        <p:nvCxnSpPr>
          <p:cNvPr id="191" name="Google Shape;191;p29"/>
          <p:cNvCxnSpPr>
            <a:stCxn id="179" idx="5"/>
          </p:cNvCxnSpPr>
          <p:nvPr/>
        </p:nvCxnSpPr>
        <p:spPr>
          <a:xfrm>
            <a:off x="4941007" y="3600342"/>
            <a:ext cx="821700" cy="294900"/>
          </a:xfrm>
          <a:prstGeom prst="straightConnector1">
            <a:avLst/>
          </a:prstGeom>
          <a:noFill/>
          <a:ln cap="flat" cmpd="sng" w="9525">
            <a:solidFill>
              <a:schemeClr val="dk2"/>
            </a:solidFill>
            <a:prstDash val="solid"/>
            <a:round/>
            <a:headEnd len="med" w="med" type="none"/>
            <a:tailEnd len="med" w="med" type="triangle"/>
          </a:ln>
        </p:spPr>
      </p:cxnSp>
      <p:sp>
        <p:nvSpPr>
          <p:cNvPr id="192" name="Google Shape;192;p29"/>
          <p:cNvSpPr txBox="1"/>
          <p:nvPr/>
        </p:nvSpPr>
        <p:spPr>
          <a:xfrm>
            <a:off x="5762700" y="1727650"/>
            <a:ext cx="17934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Open-minded</a:t>
            </a:r>
            <a:endParaRPr sz="1900"/>
          </a:p>
        </p:txBody>
      </p:sp>
      <p:sp>
        <p:nvSpPr>
          <p:cNvPr id="193" name="Google Shape;193;p29"/>
          <p:cNvSpPr txBox="1"/>
          <p:nvPr/>
        </p:nvSpPr>
        <p:spPr>
          <a:xfrm>
            <a:off x="5803525" y="3600350"/>
            <a:ext cx="17934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Hard-working</a:t>
            </a:r>
            <a:endParaRPr sz="1900"/>
          </a:p>
        </p:txBody>
      </p:sp>
      <p:sp>
        <p:nvSpPr>
          <p:cNvPr id="194" name="Google Shape;194;p29"/>
          <p:cNvSpPr txBox="1"/>
          <p:nvPr/>
        </p:nvSpPr>
        <p:spPr>
          <a:xfrm>
            <a:off x="1045000" y="3929450"/>
            <a:ext cx="17934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Tolerant</a:t>
            </a:r>
            <a:endParaRPr sz="1900"/>
          </a:p>
        </p:txBody>
      </p:sp>
      <p:sp>
        <p:nvSpPr>
          <p:cNvPr id="195" name="Google Shape;195;p29"/>
          <p:cNvSpPr txBox="1"/>
          <p:nvPr/>
        </p:nvSpPr>
        <p:spPr>
          <a:xfrm>
            <a:off x="894525" y="1730050"/>
            <a:ext cx="1793400" cy="47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t>Passionate</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idx="1" type="body"/>
          </p:nvPr>
        </p:nvSpPr>
        <p:spPr>
          <a:xfrm>
            <a:off x="2136500" y="2137950"/>
            <a:ext cx="3834000" cy="867600"/>
          </a:xfrm>
          <a:prstGeom prst="rect">
            <a:avLst/>
          </a:prstGeom>
          <a:solidFill>
            <a:srgbClr val="4A86E8"/>
          </a:solidFill>
        </p:spPr>
        <p:txBody>
          <a:bodyPr anchorCtr="0" anchor="t" bIns="91425" lIns="91425" spcFirstLastPara="1" rIns="91425" wrap="square" tIns="91425">
            <a:normAutofit/>
          </a:bodyPr>
          <a:lstStyle/>
          <a:p>
            <a:pPr indent="0" lvl="0" marL="0" rtl="0" algn="l">
              <a:spcBef>
                <a:spcPts val="0"/>
              </a:spcBef>
              <a:spcAft>
                <a:spcPts val="1200"/>
              </a:spcAft>
              <a:buNone/>
            </a:pPr>
            <a:r>
              <a:rPr lang="en-GB" sz="4200">
                <a:solidFill>
                  <a:schemeClr val="dk1"/>
                </a:solidFill>
              </a:rPr>
              <a:t>Any questions?</a:t>
            </a:r>
            <a:endParaRPr sz="4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4358200" y="-86500"/>
            <a:ext cx="4773300" cy="1580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100"/>
              <a:buFont typeface="Calibri"/>
              <a:buNone/>
            </a:pPr>
            <a:r>
              <a:rPr b="1" lang="en-GB" sz="3300" u="sng"/>
              <a:t>Student Leadership Team Applications  </a:t>
            </a:r>
            <a:br>
              <a:rPr b="1" lang="en-GB" sz="3300" u="sng"/>
            </a:br>
            <a:r>
              <a:rPr b="1" lang="en-GB" sz="3300" u="sng"/>
              <a:t>2024-2025</a:t>
            </a:r>
            <a:endParaRPr b="1" sz="3300" u="sng"/>
          </a:p>
        </p:txBody>
      </p:sp>
      <p:pic>
        <p:nvPicPr>
          <p:cNvPr id="68" name="Google Shape;68;p15"/>
          <p:cNvPicPr preferRelativeResize="0"/>
          <p:nvPr/>
        </p:nvPicPr>
        <p:blipFill rotWithShape="1">
          <a:blip r:embed="rId3">
            <a:alphaModFix/>
          </a:blip>
          <a:srcRect b="16230" l="16141" r="73601" t="15257"/>
          <a:stretch/>
        </p:blipFill>
        <p:spPr>
          <a:xfrm>
            <a:off x="0" y="0"/>
            <a:ext cx="584598" cy="5143500"/>
          </a:xfrm>
          <a:prstGeom prst="rect">
            <a:avLst/>
          </a:prstGeom>
          <a:noFill/>
          <a:ln>
            <a:noFill/>
          </a:ln>
        </p:spPr>
      </p:pic>
      <p:sp>
        <p:nvSpPr>
          <p:cNvPr id="69" name="Google Shape;69;p15"/>
          <p:cNvSpPr txBox="1"/>
          <p:nvPr/>
        </p:nvSpPr>
        <p:spPr>
          <a:xfrm>
            <a:off x="4447750" y="1646300"/>
            <a:ext cx="5020200" cy="2548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Why apply?</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What responsibilities are involved?</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What positions are available?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How do I apply? </a:t>
            </a:r>
            <a:endParaRPr b="0" i="0" sz="1100" u="none" cap="none" strike="noStrike">
              <a:solidFill>
                <a:srgbClr val="000000"/>
              </a:solidFill>
              <a:latin typeface="Arial"/>
              <a:ea typeface="Arial"/>
              <a:cs typeface="Arial"/>
              <a:sym typeface="Arial"/>
            </a:endParaRPr>
          </a:p>
        </p:txBody>
      </p:sp>
      <p:pic>
        <p:nvPicPr>
          <p:cNvPr id="70" name="Google Shape;70;p15"/>
          <p:cNvPicPr preferRelativeResize="0"/>
          <p:nvPr/>
        </p:nvPicPr>
        <p:blipFill rotWithShape="1">
          <a:blip r:embed="rId4">
            <a:alphaModFix/>
          </a:blip>
          <a:srcRect b="17835" l="6601" r="2473" t="26860"/>
          <a:stretch/>
        </p:blipFill>
        <p:spPr>
          <a:xfrm>
            <a:off x="417025" y="1814438"/>
            <a:ext cx="4565125" cy="2211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721473" y="92869"/>
            <a:ext cx="8140800" cy="6660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GB"/>
              <a:t>Why apply to be a student leader? </a:t>
            </a:r>
            <a:endParaRPr b="1"/>
          </a:p>
        </p:txBody>
      </p:sp>
      <p:sp>
        <p:nvSpPr>
          <p:cNvPr id="76" name="Google Shape;76;p16"/>
          <p:cNvSpPr txBox="1"/>
          <p:nvPr>
            <p:ph idx="1" type="body"/>
          </p:nvPr>
        </p:nvSpPr>
        <p:spPr>
          <a:xfrm>
            <a:off x="1362550" y="721150"/>
            <a:ext cx="5696700" cy="4081500"/>
          </a:xfrm>
          <a:prstGeom prst="rect">
            <a:avLst/>
          </a:prstGeom>
          <a:noFill/>
          <a:ln>
            <a:noFill/>
          </a:ln>
        </p:spPr>
        <p:txBody>
          <a:bodyPr anchorCtr="0" anchor="t" bIns="34275" lIns="68575" spcFirstLastPara="1" rIns="68575" wrap="square" tIns="34275">
            <a:noAutofit/>
          </a:bodyPr>
          <a:lstStyle/>
          <a:p>
            <a:pPr indent="-177800" lvl="0" marL="177800" rtl="0" algn="l">
              <a:lnSpc>
                <a:spcPct val="100000"/>
              </a:lnSpc>
              <a:spcBef>
                <a:spcPts val="1000"/>
              </a:spcBef>
              <a:spcAft>
                <a:spcPts val="0"/>
              </a:spcAft>
              <a:buClr>
                <a:srgbClr val="000000"/>
              </a:buClr>
              <a:buSzPts val="2000"/>
              <a:buChar char="●"/>
            </a:pPr>
            <a:r>
              <a:rPr lang="en-GB" sz="2000">
                <a:solidFill>
                  <a:srgbClr val="000000"/>
                </a:solidFill>
              </a:rPr>
              <a:t>You develop leadership, confidence and interpersonal skills through mentoring, assemblies, duties and public speaking opportunities. </a:t>
            </a:r>
            <a:endParaRPr>
              <a:solidFill>
                <a:srgbClr val="000000"/>
              </a:solidFill>
            </a:endParaRPr>
          </a:p>
          <a:p>
            <a:pPr indent="-177800" lvl="0" marL="177800" rtl="0" algn="l">
              <a:lnSpc>
                <a:spcPct val="100000"/>
              </a:lnSpc>
              <a:spcBef>
                <a:spcPts val="1000"/>
              </a:spcBef>
              <a:spcAft>
                <a:spcPts val="0"/>
              </a:spcAft>
              <a:buClr>
                <a:srgbClr val="000000"/>
              </a:buClr>
              <a:buSzPts val="2000"/>
              <a:buChar char="●"/>
            </a:pPr>
            <a:r>
              <a:rPr lang="en-GB" sz="2000">
                <a:solidFill>
                  <a:srgbClr val="000000"/>
                </a:solidFill>
              </a:rPr>
              <a:t>It is your chance to “give something back” to the school.</a:t>
            </a:r>
            <a:endParaRPr>
              <a:solidFill>
                <a:srgbClr val="000000"/>
              </a:solidFill>
            </a:endParaRPr>
          </a:p>
          <a:p>
            <a:pPr indent="-177800" lvl="0" marL="177800" rtl="0" algn="l">
              <a:lnSpc>
                <a:spcPct val="100000"/>
              </a:lnSpc>
              <a:spcBef>
                <a:spcPts val="1000"/>
              </a:spcBef>
              <a:spcAft>
                <a:spcPts val="0"/>
              </a:spcAft>
              <a:buClr>
                <a:srgbClr val="000000"/>
              </a:buClr>
              <a:buSzPts val="2000"/>
              <a:buChar char="●"/>
            </a:pPr>
            <a:r>
              <a:rPr lang="en-GB" sz="2000">
                <a:solidFill>
                  <a:srgbClr val="000000"/>
                </a:solidFill>
              </a:rPr>
              <a:t>Most student leaders describe it as fulfilling - you make a genuine difference to the school lives of younger students and the school community as a whole. </a:t>
            </a:r>
            <a:endParaRPr>
              <a:solidFill>
                <a:srgbClr val="000000"/>
              </a:solidFill>
            </a:endParaRPr>
          </a:p>
          <a:p>
            <a:pPr indent="-177800" lvl="0" marL="177800" rtl="0" algn="l">
              <a:lnSpc>
                <a:spcPct val="100000"/>
              </a:lnSpc>
              <a:spcBef>
                <a:spcPts val="1000"/>
              </a:spcBef>
              <a:spcAft>
                <a:spcPts val="1000"/>
              </a:spcAft>
              <a:buClr>
                <a:srgbClr val="000000"/>
              </a:buClr>
              <a:buSzPts val="2000"/>
              <a:buChar char="●"/>
            </a:pPr>
            <a:r>
              <a:rPr lang="en-GB" sz="2000">
                <a:solidFill>
                  <a:srgbClr val="000000"/>
                </a:solidFill>
              </a:rPr>
              <a:t>It looks great on post-18 application forms.</a:t>
            </a:r>
            <a:endParaRPr>
              <a:solidFill>
                <a:srgbClr val="000000"/>
              </a:solidFill>
            </a:endParaRPr>
          </a:p>
        </p:txBody>
      </p:sp>
      <p:pic>
        <p:nvPicPr>
          <p:cNvPr id="77" name="Google Shape;77;p16"/>
          <p:cNvPicPr preferRelativeResize="0"/>
          <p:nvPr/>
        </p:nvPicPr>
        <p:blipFill rotWithShape="1">
          <a:blip r:embed="rId3">
            <a:alphaModFix/>
          </a:blip>
          <a:srcRect b="16230" l="16141" r="73601" t="15257"/>
          <a:stretch/>
        </p:blipFill>
        <p:spPr>
          <a:xfrm>
            <a:off x="0" y="0"/>
            <a:ext cx="584598"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1732601" y="92995"/>
            <a:ext cx="5974800" cy="6660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GB" u="sng"/>
              <a:t>Why apply to be a student leader?</a:t>
            </a:r>
            <a:r>
              <a:rPr b="1" lang="en-GB"/>
              <a:t> </a:t>
            </a:r>
            <a:endParaRPr b="1"/>
          </a:p>
        </p:txBody>
      </p:sp>
      <p:pic>
        <p:nvPicPr>
          <p:cNvPr id="83" name="Google Shape;83;p17"/>
          <p:cNvPicPr preferRelativeResize="0"/>
          <p:nvPr/>
        </p:nvPicPr>
        <p:blipFill rotWithShape="1">
          <a:blip r:embed="rId3">
            <a:alphaModFix/>
          </a:blip>
          <a:srcRect b="16230" l="16141" r="73601" t="15257"/>
          <a:stretch/>
        </p:blipFill>
        <p:spPr>
          <a:xfrm>
            <a:off x="0" y="0"/>
            <a:ext cx="584598" cy="5143500"/>
          </a:xfrm>
          <a:prstGeom prst="rect">
            <a:avLst/>
          </a:prstGeom>
          <a:noFill/>
          <a:ln>
            <a:noFill/>
          </a:ln>
        </p:spPr>
      </p:pic>
      <p:sp>
        <p:nvSpPr>
          <p:cNvPr id="84" name="Google Shape;84;p17"/>
          <p:cNvSpPr txBox="1"/>
          <p:nvPr/>
        </p:nvSpPr>
        <p:spPr>
          <a:xfrm>
            <a:off x="584600" y="726900"/>
            <a:ext cx="8437200" cy="3518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800" u="none" cap="none" strike="noStrike">
                <a:solidFill>
                  <a:schemeClr val="dk1"/>
                </a:solidFill>
                <a:latin typeface="Calibri"/>
                <a:ea typeface="Calibri"/>
                <a:cs typeface="Calibri"/>
                <a:sym typeface="Calibri"/>
              </a:rPr>
              <a:t>“</a:t>
            </a:r>
            <a:r>
              <a:rPr i="1" lang="en-GB" sz="1800">
                <a:solidFill>
                  <a:srgbClr val="3C4043"/>
                </a:solidFill>
                <a:highlight>
                  <a:srgbClr val="FFFFFF"/>
                </a:highlight>
                <a:latin typeface="Calibri"/>
                <a:ea typeface="Calibri"/>
                <a:cs typeface="Calibri"/>
                <a:sym typeface="Calibri"/>
              </a:rPr>
              <a:t>What I have enjoyed most about being part of the student leadership team is working with senior members of staff to implement the changes the student body want to see- being a voice for the school community</a:t>
            </a:r>
            <a:r>
              <a:rPr i="1" lang="en-GB" sz="1800" u="none" cap="none" strike="noStrike">
                <a:solidFill>
                  <a:schemeClr val="dk1"/>
                </a:solidFill>
                <a:latin typeface="Calibri"/>
                <a:ea typeface="Calibri"/>
                <a:cs typeface="Calibri"/>
                <a:sym typeface="Calibri"/>
              </a:rPr>
              <a:t>” </a:t>
            </a:r>
            <a:r>
              <a:rPr b="1" i="1" lang="en-GB" sz="1800" u="none" cap="none" strike="noStrike">
                <a:solidFill>
                  <a:schemeClr val="dk1"/>
                </a:solidFill>
                <a:latin typeface="Calibri"/>
                <a:ea typeface="Calibri"/>
                <a:cs typeface="Calibri"/>
                <a:sym typeface="Calibri"/>
              </a:rPr>
              <a:t>(</a:t>
            </a:r>
            <a:r>
              <a:rPr b="1" i="1" lang="en-GB" sz="1800">
                <a:solidFill>
                  <a:schemeClr val="dk1"/>
                </a:solidFill>
                <a:latin typeface="Calibri"/>
                <a:ea typeface="Calibri"/>
                <a:cs typeface="Calibri"/>
                <a:sym typeface="Calibri"/>
              </a:rPr>
              <a:t>Tia Parmar 2023-2024 Head Student</a:t>
            </a:r>
            <a:r>
              <a:rPr b="1" i="1" lang="en-GB" sz="1800" u="none" cap="none" strike="noStrike">
                <a:solidFill>
                  <a:schemeClr val="dk1"/>
                </a:solidFill>
                <a:latin typeface="Calibri"/>
                <a:ea typeface="Calibri"/>
                <a:cs typeface="Calibri"/>
                <a:sym typeface="Calibri"/>
              </a:rPr>
              <a:t>)  </a:t>
            </a:r>
            <a:endParaRPr b="1"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“Being part of the student leadership team gives something back to the school and develops you as a person hugely. It also looks great on post-18 applications!” </a:t>
            </a:r>
            <a:r>
              <a:rPr b="1" i="0" lang="en-GB" sz="1800" u="none" cap="none" strike="noStrike">
                <a:solidFill>
                  <a:schemeClr val="dk1"/>
                </a:solidFill>
                <a:latin typeface="Calibri"/>
                <a:ea typeface="Calibri"/>
                <a:cs typeface="Calibri"/>
                <a:sym typeface="Calibri"/>
              </a:rPr>
              <a:t>(Mr Elsby)</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800">
                <a:solidFill>
                  <a:schemeClr val="dk1"/>
                </a:solidFill>
                <a:latin typeface="Calibri"/>
                <a:ea typeface="Calibri"/>
                <a:cs typeface="Calibri"/>
                <a:sym typeface="Calibri"/>
              </a:rPr>
              <a:t>“As student leaders you are in the privileged position to be able to support younger students in ways they will never forget</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(Miss Kingscott)</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800">
                <a:solidFill>
                  <a:srgbClr val="3C4043"/>
                </a:solidFill>
                <a:highlight>
                  <a:srgbClr val="FFFFFF"/>
                </a:highlight>
                <a:latin typeface="Calibri"/>
                <a:ea typeface="Calibri"/>
                <a:cs typeface="Calibri"/>
                <a:sym typeface="Calibri"/>
              </a:rPr>
              <a:t>“By being a part of the student leadership team, I help create an environment in which all students can feel comfortable, safe and accepted”</a:t>
            </a:r>
            <a:r>
              <a:rPr b="1" i="1" lang="en-GB" sz="1800">
                <a:solidFill>
                  <a:schemeClr val="dk1"/>
                </a:solidFill>
                <a:latin typeface="Calibri"/>
                <a:ea typeface="Calibri"/>
                <a:cs typeface="Calibri"/>
                <a:sym typeface="Calibri"/>
              </a:rPr>
              <a:t> </a:t>
            </a:r>
            <a:endParaRPr b="1"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1" lang="en-GB" sz="1800">
                <a:solidFill>
                  <a:schemeClr val="dk1"/>
                </a:solidFill>
                <a:latin typeface="Calibri"/>
                <a:ea typeface="Calibri"/>
                <a:cs typeface="Calibri"/>
                <a:sym typeface="Calibri"/>
              </a:rPr>
              <a:t>(Amina Cherif 2023-2024 Head of Equalities and Diversity)</a:t>
            </a:r>
            <a:endParaRPr b="1" i="1"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775925" y="69850"/>
            <a:ext cx="8147100" cy="759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GB" u="sng"/>
              <a:t>What general responsibilities are involved?</a:t>
            </a:r>
            <a:endParaRPr b="1" u="sng"/>
          </a:p>
        </p:txBody>
      </p:sp>
      <p:sp>
        <p:nvSpPr>
          <p:cNvPr id="90" name="Google Shape;90;p18"/>
          <p:cNvSpPr txBox="1"/>
          <p:nvPr>
            <p:ph idx="1" type="body"/>
          </p:nvPr>
        </p:nvSpPr>
        <p:spPr>
          <a:xfrm>
            <a:off x="775925" y="751500"/>
            <a:ext cx="8147100" cy="4203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100"/>
              <a:buNone/>
            </a:pPr>
            <a:r>
              <a:rPr b="1" lang="en-GB">
                <a:solidFill>
                  <a:srgbClr val="000000"/>
                </a:solidFill>
              </a:rPr>
              <a:t>You have the opportunity to shape your position with your own initiatives, so you have a certain amount of autonomy over this.</a:t>
            </a:r>
            <a:endParaRPr>
              <a:solidFill>
                <a:srgbClr val="000000"/>
              </a:solidFill>
            </a:endParaRPr>
          </a:p>
          <a:p>
            <a:pPr indent="0" lvl="0" marL="0" rtl="0" algn="l">
              <a:lnSpc>
                <a:spcPct val="90000"/>
              </a:lnSpc>
              <a:spcBef>
                <a:spcPts val="800"/>
              </a:spcBef>
              <a:spcAft>
                <a:spcPts val="0"/>
              </a:spcAft>
              <a:buClr>
                <a:schemeClr val="dk1"/>
              </a:buClr>
              <a:buSzPts val="2100"/>
              <a:buNone/>
            </a:pPr>
            <a:r>
              <a:t/>
            </a:r>
            <a:endParaRPr b="1">
              <a:solidFill>
                <a:srgbClr val="000000"/>
              </a:solidFill>
            </a:endParaRPr>
          </a:p>
          <a:p>
            <a:pPr indent="0" lvl="0" marL="0" rtl="0" algn="l">
              <a:lnSpc>
                <a:spcPct val="90000"/>
              </a:lnSpc>
              <a:spcBef>
                <a:spcPts val="800"/>
              </a:spcBef>
              <a:spcAft>
                <a:spcPts val="0"/>
              </a:spcAft>
              <a:buClr>
                <a:schemeClr val="dk1"/>
              </a:buClr>
              <a:buSzPts val="2100"/>
              <a:buNone/>
            </a:pPr>
            <a:r>
              <a:rPr b="1" lang="en-GB" u="sng">
                <a:solidFill>
                  <a:srgbClr val="000000"/>
                </a:solidFill>
              </a:rPr>
              <a:t>Main responsibilities for all positions involve:</a:t>
            </a:r>
            <a:endParaRPr>
              <a:solidFill>
                <a:srgbClr val="000000"/>
              </a:solidFill>
            </a:endParaRPr>
          </a:p>
          <a:p>
            <a:pPr indent="-171450" lvl="0" marL="177800" rtl="0" algn="l">
              <a:lnSpc>
                <a:spcPct val="90000"/>
              </a:lnSpc>
              <a:spcBef>
                <a:spcPts val="800"/>
              </a:spcBef>
              <a:spcAft>
                <a:spcPts val="0"/>
              </a:spcAft>
              <a:buClr>
                <a:srgbClr val="000000"/>
              </a:buClr>
              <a:buSzPts val="2100"/>
              <a:buChar char="●"/>
            </a:pPr>
            <a:r>
              <a:rPr lang="en-GB">
                <a:solidFill>
                  <a:srgbClr val="000000"/>
                </a:solidFill>
              </a:rPr>
              <a:t>Mentoring younger students/advocates for the mental health of young people</a:t>
            </a:r>
            <a:endParaRPr>
              <a:solidFill>
                <a:srgbClr val="000000"/>
              </a:solidFill>
            </a:endParaRPr>
          </a:p>
          <a:p>
            <a:pPr indent="-171450" lvl="0" marL="177800" rtl="0" algn="l">
              <a:lnSpc>
                <a:spcPct val="90000"/>
              </a:lnSpc>
              <a:spcBef>
                <a:spcPts val="800"/>
              </a:spcBef>
              <a:spcAft>
                <a:spcPts val="0"/>
              </a:spcAft>
              <a:buClr>
                <a:srgbClr val="000000"/>
              </a:buClr>
              <a:buSzPts val="2100"/>
              <a:buChar char="●"/>
            </a:pPr>
            <a:r>
              <a:rPr lang="en-GB">
                <a:solidFill>
                  <a:srgbClr val="000000"/>
                </a:solidFill>
              </a:rPr>
              <a:t>Helping at evening events such as Sixth Form Open Evening, Presentation Evening, the Christmas Community Event and Parents Evening.</a:t>
            </a:r>
            <a:endParaRPr>
              <a:solidFill>
                <a:srgbClr val="000000"/>
              </a:solidFill>
            </a:endParaRPr>
          </a:p>
          <a:p>
            <a:pPr indent="-171450" lvl="0" marL="177800" rtl="0" algn="l">
              <a:lnSpc>
                <a:spcPct val="90000"/>
              </a:lnSpc>
              <a:spcBef>
                <a:spcPts val="800"/>
              </a:spcBef>
              <a:spcAft>
                <a:spcPts val="0"/>
              </a:spcAft>
              <a:buClr>
                <a:srgbClr val="000000"/>
              </a:buClr>
              <a:buSzPts val="2100"/>
              <a:buChar char="●"/>
            </a:pPr>
            <a:r>
              <a:rPr lang="en-GB">
                <a:solidFill>
                  <a:srgbClr val="000000"/>
                </a:solidFill>
              </a:rPr>
              <a:t>Once per week duties to increase your presence around the school with younger year groups.</a:t>
            </a:r>
            <a:endParaRPr>
              <a:solidFill>
                <a:srgbClr val="000000"/>
              </a:solidFill>
            </a:endParaRPr>
          </a:p>
          <a:p>
            <a:pPr indent="-152400" lvl="0" marL="177800" rtl="0" algn="l">
              <a:lnSpc>
                <a:spcPct val="90000"/>
              </a:lnSpc>
              <a:spcBef>
                <a:spcPts val="800"/>
              </a:spcBef>
              <a:spcAft>
                <a:spcPts val="0"/>
              </a:spcAft>
              <a:buClr>
                <a:srgbClr val="000000"/>
              </a:buClr>
              <a:buSzPts val="1800"/>
              <a:buChar char="●"/>
            </a:pPr>
            <a:r>
              <a:rPr lang="en-GB">
                <a:solidFill>
                  <a:srgbClr val="000000"/>
                </a:solidFill>
              </a:rPr>
              <a:t>Helping to run an Above and Beyond club of your choice.</a:t>
            </a:r>
            <a:endParaRPr>
              <a:solidFill>
                <a:srgbClr val="000000"/>
              </a:solidFill>
            </a:endParaRPr>
          </a:p>
          <a:p>
            <a:pPr indent="-152400" lvl="0" marL="177800" rtl="0" algn="l">
              <a:lnSpc>
                <a:spcPct val="90000"/>
              </a:lnSpc>
              <a:spcBef>
                <a:spcPts val="800"/>
              </a:spcBef>
              <a:spcAft>
                <a:spcPts val="0"/>
              </a:spcAft>
              <a:buClr>
                <a:srgbClr val="000000"/>
              </a:buClr>
              <a:buSzPts val="1800"/>
              <a:buChar char="●"/>
            </a:pPr>
            <a:r>
              <a:rPr lang="en-GB">
                <a:solidFill>
                  <a:srgbClr val="000000"/>
                </a:solidFill>
              </a:rPr>
              <a:t>Running charity events throughout the year (bake sales etc)</a:t>
            </a:r>
            <a:endParaRPr>
              <a:solidFill>
                <a:srgbClr val="000000"/>
              </a:solidFill>
            </a:endParaRPr>
          </a:p>
          <a:p>
            <a:pPr indent="-171450" lvl="0" marL="177800" rtl="0" algn="l">
              <a:lnSpc>
                <a:spcPct val="90000"/>
              </a:lnSpc>
              <a:spcBef>
                <a:spcPts val="800"/>
              </a:spcBef>
              <a:spcAft>
                <a:spcPts val="1600"/>
              </a:spcAft>
              <a:buClr>
                <a:srgbClr val="000000"/>
              </a:buClr>
              <a:buSzPts val="2100"/>
              <a:buChar char="●"/>
            </a:pPr>
            <a:r>
              <a:rPr lang="en-GB">
                <a:solidFill>
                  <a:srgbClr val="000000"/>
                </a:solidFill>
              </a:rPr>
              <a:t>Attending fortnightly meetings during enrichment time.  </a:t>
            </a:r>
            <a:endParaRPr>
              <a:solidFill>
                <a:srgbClr val="000000"/>
              </a:solidFill>
            </a:endParaRPr>
          </a:p>
        </p:txBody>
      </p:sp>
      <p:pic>
        <p:nvPicPr>
          <p:cNvPr id="91" name="Google Shape;91;p18"/>
          <p:cNvPicPr preferRelativeResize="0"/>
          <p:nvPr/>
        </p:nvPicPr>
        <p:blipFill rotWithShape="1">
          <a:blip r:embed="rId3">
            <a:alphaModFix/>
          </a:blip>
          <a:srcRect b="16230" l="16141" r="73601" t="15257"/>
          <a:stretch/>
        </p:blipFill>
        <p:spPr>
          <a:xfrm>
            <a:off x="0" y="0"/>
            <a:ext cx="584598"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908049" y="273844"/>
            <a:ext cx="8032800" cy="659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GB"/>
              <a:t>What positions are available to apply for? </a:t>
            </a:r>
            <a:endParaRPr b="1"/>
          </a:p>
        </p:txBody>
      </p:sp>
      <p:sp>
        <p:nvSpPr>
          <p:cNvPr id="97" name="Google Shape;97;p19"/>
          <p:cNvSpPr txBox="1"/>
          <p:nvPr>
            <p:ph idx="1" type="body"/>
          </p:nvPr>
        </p:nvSpPr>
        <p:spPr>
          <a:xfrm>
            <a:off x="790450" y="1124724"/>
            <a:ext cx="2997300" cy="3283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000"/>
              <a:buNone/>
            </a:pPr>
            <a:r>
              <a:rPr b="1" lang="en-GB" sz="2000">
                <a:solidFill>
                  <a:srgbClr val="000000"/>
                </a:solidFill>
              </a:rPr>
              <a:t>Head Student</a:t>
            </a:r>
            <a:endParaRPr>
              <a:solidFill>
                <a:srgbClr val="000000"/>
              </a:solidFill>
            </a:endParaRPr>
          </a:p>
          <a:p>
            <a:pPr indent="0" lvl="0" marL="0" rtl="0" algn="l">
              <a:lnSpc>
                <a:spcPct val="90000"/>
              </a:lnSpc>
              <a:spcBef>
                <a:spcPts val="800"/>
              </a:spcBef>
              <a:spcAft>
                <a:spcPts val="0"/>
              </a:spcAft>
              <a:buClr>
                <a:schemeClr val="dk1"/>
              </a:buClr>
              <a:buSzPts val="2000"/>
              <a:buNone/>
            </a:pPr>
            <a:r>
              <a:rPr b="1" lang="en-GB" sz="2000">
                <a:solidFill>
                  <a:srgbClr val="000000"/>
                </a:solidFill>
              </a:rPr>
              <a:t>Deputy Head Student (x2)</a:t>
            </a:r>
            <a:endParaRPr>
              <a:solidFill>
                <a:srgbClr val="000000"/>
              </a:solidFill>
            </a:endParaRPr>
          </a:p>
          <a:p>
            <a:pPr indent="0" lvl="0" marL="0" rtl="0" algn="l">
              <a:lnSpc>
                <a:spcPct val="90000"/>
              </a:lnSpc>
              <a:spcBef>
                <a:spcPts val="800"/>
              </a:spcBef>
              <a:spcAft>
                <a:spcPts val="0"/>
              </a:spcAft>
              <a:buClr>
                <a:schemeClr val="dk1"/>
              </a:buClr>
              <a:buSzPts val="2000"/>
              <a:buNone/>
            </a:pPr>
            <a:r>
              <a:t/>
            </a:r>
            <a:endParaRPr b="1" sz="2000">
              <a:solidFill>
                <a:srgbClr val="000000"/>
              </a:solidFill>
            </a:endParaRPr>
          </a:p>
          <a:p>
            <a:pPr indent="0" lvl="0" marL="0" rtl="0" algn="l">
              <a:lnSpc>
                <a:spcPct val="90000"/>
              </a:lnSpc>
              <a:spcBef>
                <a:spcPts val="800"/>
              </a:spcBef>
              <a:spcAft>
                <a:spcPts val="0"/>
              </a:spcAft>
              <a:buClr>
                <a:schemeClr val="dk1"/>
              </a:buClr>
              <a:buSzPts val="2000"/>
              <a:buNone/>
            </a:pPr>
            <a:r>
              <a:rPr b="1" lang="en-GB" sz="2000">
                <a:solidFill>
                  <a:srgbClr val="000000"/>
                </a:solidFill>
              </a:rPr>
              <a:t>Head of Year 7</a:t>
            </a:r>
            <a:endParaRPr>
              <a:solidFill>
                <a:srgbClr val="000000"/>
              </a:solidFill>
            </a:endParaRPr>
          </a:p>
          <a:p>
            <a:pPr indent="0" lvl="0" marL="0" rtl="0" algn="l">
              <a:lnSpc>
                <a:spcPct val="90000"/>
              </a:lnSpc>
              <a:spcBef>
                <a:spcPts val="800"/>
              </a:spcBef>
              <a:spcAft>
                <a:spcPts val="0"/>
              </a:spcAft>
              <a:buClr>
                <a:schemeClr val="dk1"/>
              </a:buClr>
              <a:buSzPts val="2000"/>
              <a:buNone/>
            </a:pPr>
            <a:r>
              <a:rPr b="1" lang="en-GB" sz="2000">
                <a:solidFill>
                  <a:srgbClr val="000000"/>
                </a:solidFill>
              </a:rPr>
              <a:t>Head of Year 8</a:t>
            </a:r>
            <a:endParaRPr>
              <a:solidFill>
                <a:srgbClr val="000000"/>
              </a:solidFill>
            </a:endParaRPr>
          </a:p>
          <a:p>
            <a:pPr indent="0" lvl="0" marL="0" rtl="0" algn="l">
              <a:lnSpc>
                <a:spcPct val="90000"/>
              </a:lnSpc>
              <a:spcBef>
                <a:spcPts val="800"/>
              </a:spcBef>
              <a:spcAft>
                <a:spcPts val="0"/>
              </a:spcAft>
              <a:buClr>
                <a:schemeClr val="dk1"/>
              </a:buClr>
              <a:buSzPts val="2000"/>
              <a:buNone/>
            </a:pPr>
            <a:r>
              <a:rPr b="1" lang="en-GB" sz="2000">
                <a:solidFill>
                  <a:srgbClr val="000000"/>
                </a:solidFill>
              </a:rPr>
              <a:t>Head of Year 9</a:t>
            </a:r>
            <a:endParaRPr>
              <a:solidFill>
                <a:srgbClr val="000000"/>
              </a:solidFill>
            </a:endParaRPr>
          </a:p>
          <a:p>
            <a:pPr indent="0" lvl="0" marL="0" rtl="0" algn="l">
              <a:lnSpc>
                <a:spcPct val="90000"/>
              </a:lnSpc>
              <a:spcBef>
                <a:spcPts val="800"/>
              </a:spcBef>
              <a:spcAft>
                <a:spcPts val="0"/>
              </a:spcAft>
              <a:buClr>
                <a:schemeClr val="dk1"/>
              </a:buClr>
              <a:buSzPts val="2000"/>
              <a:buNone/>
            </a:pPr>
            <a:r>
              <a:rPr b="1" lang="en-GB" sz="2000">
                <a:solidFill>
                  <a:srgbClr val="000000"/>
                </a:solidFill>
              </a:rPr>
              <a:t>Head of Year 10</a:t>
            </a:r>
            <a:endParaRPr>
              <a:solidFill>
                <a:srgbClr val="000000"/>
              </a:solidFill>
            </a:endParaRPr>
          </a:p>
          <a:p>
            <a:pPr indent="0" lvl="0" marL="0" rtl="0" algn="l">
              <a:lnSpc>
                <a:spcPct val="90000"/>
              </a:lnSpc>
              <a:spcBef>
                <a:spcPts val="800"/>
              </a:spcBef>
              <a:spcAft>
                <a:spcPts val="0"/>
              </a:spcAft>
              <a:buClr>
                <a:schemeClr val="dk1"/>
              </a:buClr>
              <a:buSzPts val="2000"/>
              <a:buNone/>
            </a:pPr>
            <a:r>
              <a:rPr b="1" lang="en-GB" sz="2000">
                <a:solidFill>
                  <a:srgbClr val="000000"/>
                </a:solidFill>
              </a:rPr>
              <a:t>Head of Year 11</a:t>
            </a:r>
            <a:endParaRPr b="1" sz="2000">
              <a:solidFill>
                <a:srgbClr val="000000"/>
              </a:solidFill>
            </a:endParaRPr>
          </a:p>
        </p:txBody>
      </p:sp>
      <p:pic>
        <p:nvPicPr>
          <p:cNvPr id="98" name="Google Shape;98;p19"/>
          <p:cNvPicPr preferRelativeResize="0"/>
          <p:nvPr/>
        </p:nvPicPr>
        <p:blipFill rotWithShape="1">
          <a:blip r:embed="rId3">
            <a:alphaModFix/>
          </a:blip>
          <a:srcRect b="16230" l="16141" r="73601" t="15257"/>
          <a:stretch/>
        </p:blipFill>
        <p:spPr>
          <a:xfrm>
            <a:off x="0" y="0"/>
            <a:ext cx="584598" cy="5143500"/>
          </a:xfrm>
          <a:prstGeom prst="rect">
            <a:avLst/>
          </a:prstGeom>
          <a:noFill/>
          <a:ln>
            <a:noFill/>
          </a:ln>
        </p:spPr>
      </p:pic>
      <p:sp>
        <p:nvSpPr>
          <p:cNvPr id="99" name="Google Shape;99;p19"/>
          <p:cNvSpPr txBox="1"/>
          <p:nvPr/>
        </p:nvSpPr>
        <p:spPr>
          <a:xfrm>
            <a:off x="3822375" y="1124725"/>
            <a:ext cx="4956600" cy="992400"/>
          </a:xfrm>
          <a:prstGeom prst="rect">
            <a:avLst/>
          </a:prstGeom>
          <a:noFill/>
          <a:ln>
            <a:noFill/>
          </a:ln>
        </p:spPr>
        <p:txBody>
          <a:bodyPr anchorCtr="0" anchor="t"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These major roles involve speaking at events such as Presentation Evening and Sixth Form Open Evening, as well as maintaining a high profile around the school and leading occasional assemblies for younger year groups. </a:t>
            </a:r>
            <a:endParaRPr b="0" i="0" sz="1500" u="none" cap="none" strike="noStrike">
              <a:solidFill>
                <a:schemeClr val="dk1"/>
              </a:solidFill>
              <a:latin typeface="Calibri"/>
              <a:ea typeface="Calibri"/>
              <a:cs typeface="Calibri"/>
              <a:sym typeface="Calibri"/>
            </a:endParaRPr>
          </a:p>
        </p:txBody>
      </p:sp>
      <p:sp>
        <p:nvSpPr>
          <p:cNvPr id="100" name="Google Shape;100;p19"/>
          <p:cNvSpPr txBox="1"/>
          <p:nvPr/>
        </p:nvSpPr>
        <p:spPr>
          <a:xfrm>
            <a:off x="3750050" y="2571743"/>
            <a:ext cx="4870500" cy="1915800"/>
          </a:xfrm>
          <a:prstGeom prst="rect">
            <a:avLst/>
          </a:prstGeom>
          <a:noFill/>
          <a:ln>
            <a:noFill/>
          </a:ln>
        </p:spPr>
        <p:txBody>
          <a:bodyPr anchorCtr="0" anchor="t"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In these roles you would liaise closely with the staff Head of Year for that year group to help mentor and support students who are struggling with school. This gives you an excellent chance to inspire them and make a genuine difference to their lives.</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You will also deliver an assembly to that year group to inspire them, and will occasionally visit tutor time.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877874" y="9094"/>
            <a:ext cx="8032800" cy="6786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GB" u="sng"/>
              <a:t>What positions are available to apply for? </a:t>
            </a:r>
            <a:endParaRPr b="1" u="sng"/>
          </a:p>
        </p:txBody>
      </p:sp>
      <p:sp>
        <p:nvSpPr>
          <p:cNvPr id="106" name="Google Shape;106;p20"/>
          <p:cNvSpPr txBox="1"/>
          <p:nvPr>
            <p:ph idx="1" type="body"/>
          </p:nvPr>
        </p:nvSpPr>
        <p:spPr>
          <a:xfrm>
            <a:off x="468775" y="694550"/>
            <a:ext cx="4502700" cy="3545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000"/>
              <a:buNone/>
            </a:pPr>
            <a:r>
              <a:t/>
            </a:r>
            <a:endParaRPr b="1">
              <a:solidFill>
                <a:srgbClr val="000000"/>
              </a:solidFill>
            </a:endParaRPr>
          </a:p>
          <a:p>
            <a:pPr indent="0" lvl="0" marL="0" rtl="0" algn="l">
              <a:lnSpc>
                <a:spcPct val="90000"/>
              </a:lnSpc>
              <a:spcBef>
                <a:spcPts val="0"/>
              </a:spcBef>
              <a:spcAft>
                <a:spcPts val="0"/>
              </a:spcAft>
              <a:buClr>
                <a:schemeClr val="dk1"/>
              </a:buClr>
              <a:buSzPts val="2000"/>
              <a:buNone/>
            </a:pPr>
            <a:r>
              <a:rPr b="1" lang="en-GB">
                <a:solidFill>
                  <a:srgbClr val="000000"/>
                </a:solidFill>
              </a:rPr>
              <a:t>Head of Student Wellbeing x 4</a:t>
            </a:r>
            <a:endParaRPr b="1">
              <a:solidFill>
                <a:srgbClr val="000000"/>
              </a:solidFill>
            </a:endParaRPr>
          </a:p>
          <a:p>
            <a:pPr indent="0" lvl="0" marL="0" rtl="0" algn="l">
              <a:lnSpc>
                <a:spcPct val="90000"/>
              </a:lnSpc>
              <a:spcBef>
                <a:spcPts val="800"/>
              </a:spcBef>
              <a:spcAft>
                <a:spcPts val="0"/>
              </a:spcAft>
              <a:buClr>
                <a:schemeClr val="dk1"/>
              </a:buClr>
              <a:buSzPts val="2000"/>
              <a:buNone/>
            </a:pPr>
            <a:r>
              <a:t/>
            </a:r>
            <a:endParaRPr b="1">
              <a:solidFill>
                <a:srgbClr val="000000"/>
              </a:solidFill>
            </a:endParaRPr>
          </a:p>
          <a:p>
            <a:pPr indent="0" lvl="0" marL="0" rtl="0" algn="l">
              <a:lnSpc>
                <a:spcPct val="90000"/>
              </a:lnSpc>
              <a:spcBef>
                <a:spcPts val="800"/>
              </a:spcBef>
              <a:spcAft>
                <a:spcPts val="0"/>
              </a:spcAft>
              <a:buClr>
                <a:schemeClr val="dk1"/>
              </a:buClr>
              <a:buSzPts val="2000"/>
              <a:buNone/>
            </a:pPr>
            <a:r>
              <a:rPr b="1" lang="en-GB">
                <a:solidFill>
                  <a:srgbClr val="000000"/>
                </a:solidFill>
              </a:rPr>
              <a:t>Head of Mentoring x2</a:t>
            </a:r>
            <a:endParaRPr>
              <a:solidFill>
                <a:srgbClr val="000000"/>
              </a:solidFill>
            </a:endParaRPr>
          </a:p>
          <a:p>
            <a:pPr indent="0" lvl="0" marL="0" rtl="0" algn="l">
              <a:lnSpc>
                <a:spcPct val="90000"/>
              </a:lnSpc>
              <a:spcBef>
                <a:spcPts val="800"/>
              </a:spcBef>
              <a:spcAft>
                <a:spcPts val="0"/>
              </a:spcAft>
              <a:buClr>
                <a:schemeClr val="dk1"/>
              </a:buClr>
              <a:buSzPts val="2000"/>
              <a:buNone/>
            </a:pPr>
            <a:r>
              <a:t/>
            </a:r>
            <a:endParaRPr b="1">
              <a:solidFill>
                <a:srgbClr val="000000"/>
              </a:solidFill>
            </a:endParaRPr>
          </a:p>
          <a:p>
            <a:pPr indent="0" lvl="0" marL="0" rtl="0" algn="l">
              <a:lnSpc>
                <a:spcPct val="90000"/>
              </a:lnSpc>
              <a:spcBef>
                <a:spcPts val="800"/>
              </a:spcBef>
              <a:spcAft>
                <a:spcPts val="0"/>
              </a:spcAft>
              <a:buClr>
                <a:schemeClr val="dk1"/>
              </a:buClr>
              <a:buSzPts val="2000"/>
              <a:buNone/>
            </a:pPr>
            <a:r>
              <a:rPr b="1" lang="en-GB">
                <a:solidFill>
                  <a:srgbClr val="000000"/>
                </a:solidFill>
              </a:rPr>
              <a:t>Head of Fundraising x2</a:t>
            </a:r>
            <a:endParaRPr b="1">
              <a:solidFill>
                <a:srgbClr val="000000"/>
              </a:solidFill>
            </a:endParaRPr>
          </a:p>
          <a:p>
            <a:pPr indent="0" lvl="0" marL="0" rtl="0" algn="l">
              <a:lnSpc>
                <a:spcPct val="90000"/>
              </a:lnSpc>
              <a:spcBef>
                <a:spcPts val="800"/>
              </a:spcBef>
              <a:spcAft>
                <a:spcPts val="0"/>
              </a:spcAft>
              <a:buClr>
                <a:schemeClr val="dk1"/>
              </a:buClr>
              <a:buSzPts val="2000"/>
              <a:buNone/>
            </a:pPr>
            <a:r>
              <a:t/>
            </a:r>
            <a:endParaRPr b="1">
              <a:solidFill>
                <a:srgbClr val="000000"/>
              </a:solidFill>
            </a:endParaRPr>
          </a:p>
          <a:p>
            <a:pPr indent="0" lvl="0" marL="0" rtl="0" algn="l">
              <a:lnSpc>
                <a:spcPct val="90000"/>
              </a:lnSpc>
              <a:spcBef>
                <a:spcPts val="800"/>
              </a:spcBef>
              <a:spcAft>
                <a:spcPts val="0"/>
              </a:spcAft>
              <a:buClr>
                <a:schemeClr val="dk1"/>
              </a:buClr>
              <a:buSzPts val="2000"/>
              <a:buNone/>
            </a:pPr>
            <a:r>
              <a:rPr b="1" lang="en-GB">
                <a:solidFill>
                  <a:srgbClr val="000000"/>
                </a:solidFill>
              </a:rPr>
              <a:t>Head of Events x3</a:t>
            </a:r>
            <a:endParaRPr b="1">
              <a:solidFill>
                <a:srgbClr val="000000"/>
              </a:solidFill>
            </a:endParaRPr>
          </a:p>
          <a:p>
            <a:pPr indent="0" lvl="0" marL="0" rtl="0" algn="l">
              <a:lnSpc>
                <a:spcPct val="90000"/>
              </a:lnSpc>
              <a:spcBef>
                <a:spcPts val="800"/>
              </a:spcBef>
              <a:spcAft>
                <a:spcPts val="0"/>
              </a:spcAft>
              <a:buClr>
                <a:schemeClr val="dk1"/>
              </a:buClr>
              <a:buSzPts val="2000"/>
              <a:buNone/>
            </a:pPr>
            <a:r>
              <a:t/>
            </a:r>
            <a:endParaRPr b="1">
              <a:solidFill>
                <a:srgbClr val="000000"/>
              </a:solidFill>
            </a:endParaRPr>
          </a:p>
          <a:p>
            <a:pPr indent="0" lvl="0" marL="0" rtl="0" algn="l">
              <a:lnSpc>
                <a:spcPct val="90000"/>
              </a:lnSpc>
              <a:spcBef>
                <a:spcPts val="800"/>
              </a:spcBef>
              <a:spcAft>
                <a:spcPts val="0"/>
              </a:spcAft>
              <a:buClr>
                <a:schemeClr val="dk1"/>
              </a:buClr>
              <a:buSzPts val="2000"/>
              <a:buNone/>
            </a:pPr>
            <a:r>
              <a:rPr b="1" lang="en-GB">
                <a:solidFill>
                  <a:srgbClr val="000000"/>
                </a:solidFill>
              </a:rPr>
              <a:t>Head of Equalities and Diversity x2</a:t>
            </a:r>
            <a:endParaRPr b="1">
              <a:solidFill>
                <a:srgbClr val="000000"/>
              </a:solidFill>
            </a:endParaRPr>
          </a:p>
          <a:p>
            <a:pPr indent="0" lvl="0" marL="0" rtl="0" algn="l">
              <a:lnSpc>
                <a:spcPct val="90000"/>
              </a:lnSpc>
              <a:spcBef>
                <a:spcPts val="800"/>
              </a:spcBef>
              <a:spcAft>
                <a:spcPts val="0"/>
              </a:spcAft>
              <a:buClr>
                <a:schemeClr val="dk1"/>
              </a:buClr>
              <a:buSzPts val="2000"/>
              <a:buNone/>
            </a:pPr>
            <a:r>
              <a:t/>
            </a:r>
            <a:endParaRPr b="1">
              <a:solidFill>
                <a:srgbClr val="000000"/>
              </a:solidFill>
            </a:endParaRPr>
          </a:p>
          <a:p>
            <a:pPr indent="0" lvl="0" marL="0" rtl="0" algn="l">
              <a:lnSpc>
                <a:spcPct val="90000"/>
              </a:lnSpc>
              <a:spcBef>
                <a:spcPts val="800"/>
              </a:spcBef>
              <a:spcAft>
                <a:spcPts val="0"/>
              </a:spcAft>
              <a:buClr>
                <a:schemeClr val="dk1"/>
              </a:buClr>
              <a:buSzPts val="2000"/>
              <a:buNone/>
            </a:pPr>
            <a:r>
              <a:rPr b="1" lang="en-GB">
                <a:solidFill>
                  <a:srgbClr val="000000"/>
                </a:solidFill>
              </a:rPr>
              <a:t>Head of Above and Beyond Clubs x2</a:t>
            </a:r>
            <a:endParaRPr b="1">
              <a:solidFill>
                <a:srgbClr val="000000"/>
              </a:solidFill>
            </a:endParaRPr>
          </a:p>
          <a:p>
            <a:pPr indent="0" lvl="0" marL="0" rtl="0" algn="l">
              <a:lnSpc>
                <a:spcPct val="90000"/>
              </a:lnSpc>
              <a:spcBef>
                <a:spcPts val="800"/>
              </a:spcBef>
              <a:spcAft>
                <a:spcPts val="0"/>
              </a:spcAft>
              <a:buClr>
                <a:schemeClr val="dk1"/>
              </a:buClr>
              <a:buSzPts val="2000"/>
              <a:buNone/>
            </a:pPr>
            <a:r>
              <a:t/>
            </a:r>
            <a:endParaRPr b="1">
              <a:solidFill>
                <a:srgbClr val="000000"/>
              </a:solidFill>
            </a:endParaRPr>
          </a:p>
          <a:p>
            <a:pPr indent="0" lvl="0" marL="0" rtl="0" algn="l">
              <a:lnSpc>
                <a:spcPct val="90000"/>
              </a:lnSpc>
              <a:spcBef>
                <a:spcPts val="800"/>
              </a:spcBef>
              <a:spcAft>
                <a:spcPts val="0"/>
              </a:spcAft>
              <a:buClr>
                <a:schemeClr val="dk1"/>
              </a:buClr>
              <a:buSzPts val="2000"/>
              <a:buNone/>
            </a:pPr>
            <a:r>
              <a:t/>
            </a:r>
            <a:endParaRPr>
              <a:solidFill>
                <a:srgbClr val="000000"/>
              </a:solidFill>
            </a:endParaRPr>
          </a:p>
          <a:p>
            <a:pPr indent="0" lvl="0" marL="0" rtl="0" algn="l">
              <a:lnSpc>
                <a:spcPct val="90000"/>
              </a:lnSpc>
              <a:spcBef>
                <a:spcPts val="800"/>
              </a:spcBef>
              <a:spcAft>
                <a:spcPts val="1600"/>
              </a:spcAft>
              <a:buClr>
                <a:schemeClr val="dk1"/>
              </a:buClr>
              <a:buSzPts val="2000"/>
              <a:buNone/>
            </a:pPr>
            <a:r>
              <a:t/>
            </a:r>
            <a:endParaRPr b="1">
              <a:solidFill>
                <a:srgbClr val="000000"/>
              </a:solidFill>
            </a:endParaRPr>
          </a:p>
        </p:txBody>
      </p:sp>
      <p:pic>
        <p:nvPicPr>
          <p:cNvPr id="107" name="Google Shape;107;p20"/>
          <p:cNvPicPr preferRelativeResize="0"/>
          <p:nvPr/>
        </p:nvPicPr>
        <p:blipFill rotWithShape="1">
          <a:blip r:embed="rId3">
            <a:alphaModFix/>
          </a:blip>
          <a:srcRect b="16230" l="16141" r="73601" t="15257"/>
          <a:stretch/>
        </p:blipFill>
        <p:spPr>
          <a:xfrm>
            <a:off x="0" y="0"/>
            <a:ext cx="459300" cy="5143500"/>
          </a:xfrm>
          <a:prstGeom prst="rect">
            <a:avLst/>
          </a:prstGeom>
          <a:noFill/>
          <a:ln>
            <a:noFill/>
          </a:ln>
        </p:spPr>
      </p:pic>
      <p:sp>
        <p:nvSpPr>
          <p:cNvPr id="108" name="Google Shape;108;p20"/>
          <p:cNvSpPr txBox="1"/>
          <p:nvPr/>
        </p:nvSpPr>
        <p:spPr>
          <a:xfrm>
            <a:off x="4349700" y="770754"/>
            <a:ext cx="4870500" cy="3139500"/>
          </a:xfrm>
          <a:prstGeom prst="rect">
            <a:avLst/>
          </a:prstGeom>
          <a:noFill/>
          <a:ln>
            <a:noFill/>
          </a:ln>
        </p:spPr>
        <p:txBody>
          <a:bodyPr anchorCtr="0" anchor="t"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700"/>
              <a:buFont typeface="Arial"/>
              <a:buNone/>
            </a:pPr>
            <a:r>
              <a:rPr i="0" lang="en-GB" sz="1700" u="none" cap="none" strike="noStrike">
                <a:solidFill>
                  <a:schemeClr val="dk1"/>
                </a:solidFill>
                <a:latin typeface="Calibri"/>
                <a:ea typeface="Calibri"/>
                <a:cs typeface="Calibri"/>
                <a:sym typeface="Calibri"/>
              </a:rPr>
              <a:t>These slightly smaller, but still very important, roles help look after specific areas of Sixth Form life, such as:</a:t>
            </a:r>
            <a:endParaRPr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i="0" sz="1700" u="none" cap="none" strike="noStrike">
              <a:solidFill>
                <a:schemeClr val="dk1"/>
              </a:solidFill>
              <a:latin typeface="Calibri"/>
              <a:ea typeface="Calibri"/>
              <a:cs typeface="Calibri"/>
              <a:sym typeface="Calibri"/>
            </a:endParaRPr>
          </a:p>
          <a:p>
            <a:pPr indent="-254000" lvl="0" marL="254000" marR="0" rtl="0" algn="just">
              <a:lnSpc>
                <a:spcPct val="115000"/>
              </a:lnSpc>
              <a:spcBef>
                <a:spcPts val="0"/>
              </a:spcBef>
              <a:spcAft>
                <a:spcPts val="0"/>
              </a:spcAft>
              <a:buClr>
                <a:schemeClr val="dk1"/>
              </a:buClr>
              <a:buSzPts val="1700"/>
              <a:buFont typeface="Calibri"/>
              <a:buChar char="•"/>
            </a:pPr>
            <a:r>
              <a:rPr i="0" lang="en-GB" sz="1700" u="none" cap="none" strike="noStrike">
                <a:solidFill>
                  <a:schemeClr val="dk1"/>
                </a:solidFill>
                <a:latin typeface="Calibri"/>
                <a:ea typeface="Calibri"/>
                <a:cs typeface="Calibri"/>
                <a:sym typeface="Calibri"/>
              </a:rPr>
              <a:t>Helping new students acclimatise to life at RHS.</a:t>
            </a:r>
            <a:endParaRPr i="0" sz="1700" u="none" cap="none" strike="noStrike">
              <a:solidFill>
                <a:srgbClr val="000000"/>
              </a:solidFill>
              <a:latin typeface="Calibri"/>
              <a:ea typeface="Calibri"/>
              <a:cs typeface="Calibri"/>
              <a:sym typeface="Calibri"/>
            </a:endParaRPr>
          </a:p>
          <a:p>
            <a:pPr indent="-254000" lvl="0" marL="254000" marR="0" rtl="0" algn="just">
              <a:lnSpc>
                <a:spcPct val="115000"/>
              </a:lnSpc>
              <a:spcBef>
                <a:spcPts val="0"/>
              </a:spcBef>
              <a:spcAft>
                <a:spcPts val="0"/>
              </a:spcAft>
              <a:buClr>
                <a:schemeClr val="dk1"/>
              </a:buClr>
              <a:buSzPts val="1700"/>
              <a:buFont typeface="Calibri"/>
              <a:buChar char="•"/>
            </a:pPr>
            <a:r>
              <a:rPr i="0" lang="en-GB" sz="1700" u="none" cap="none" strike="noStrike">
                <a:solidFill>
                  <a:schemeClr val="dk1"/>
                </a:solidFill>
                <a:latin typeface="Calibri"/>
                <a:ea typeface="Calibri"/>
                <a:cs typeface="Calibri"/>
                <a:sym typeface="Calibri"/>
              </a:rPr>
              <a:t>Helping to organise events such as Prom.</a:t>
            </a:r>
            <a:endParaRPr i="0" sz="1700" u="none" cap="none" strike="noStrike">
              <a:solidFill>
                <a:srgbClr val="000000"/>
              </a:solidFill>
              <a:latin typeface="Calibri"/>
              <a:ea typeface="Calibri"/>
              <a:cs typeface="Calibri"/>
              <a:sym typeface="Calibri"/>
            </a:endParaRPr>
          </a:p>
          <a:p>
            <a:pPr indent="-254000" lvl="0" marL="254000" marR="0" rtl="0" algn="just">
              <a:lnSpc>
                <a:spcPct val="115000"/>
              </a:lnSpc>
              <a:spcBef>
                <a:spcPts val="0"/>
              </a:spcBef>
              <a:spcAft>
                <a:spcPts val="0"/>
              </a:spcAft>
              <a:buClr>
                <a:schemeClr val="dk1"/>
              </a:buClr>
              <a:buSzPts val="1700"/>
              <a:buFont typeface="Calibri"/>
              <a:buChar char="•"/>
            </a:pPr>
            <a:r>
              <a:rPr i="0" lang="en-GB" sz="1700" u="none" cap="none" strike="noStrike">
                <a:solidFill>
                  <a:schemeClr val="dk1"/>
                </a:solidFill>
                <a:latin typeface="Calibri"/>
                <a:ea typeface="Calibri"/>
                <a:cs typeface="Calibri"/>
                <a:sym typeface="Calibri"/>
              </a:rPr>
              <a:t>Helping to gather volunteers for key events.</a:t>
            </a:r>
            <a:endParaRPr sz="1700">
              <a:latin typeface="Calibri"/>
              <a:ea typeface="Calibri"/>
              <a:cs typeface="Calibri"/>
              <a:sym typeface="Calibri"/>
            </a:endParaRPr>
          </a:p>
          <a:p>
            <a:pPr indent="-254000" lvl="0" marL="254000" marR="0" rtl="0" algn="just">
              <a:lnSpc>
                <a:spcPct val="115000"/>
              </a:lnSpc>
              <a:spcBef>
                <a:spcPts val="0"/>
              </a:spcBef>
              <a:spcAft>
                <a:spcPts val="0"/>
              </a:spcAft>
              <a:buSzPts val="1700"/>
              <a:buFont typeface="Calibri"/>
              <a:buChar char="•"/>
            </a:pPr>
            <a:r>
              <a:rPr lang="en-GB" sz="1700">
                <a:latin typeface="Calibri"/>
                <a:ea typeface="Calibri"/>
                <a:cs typeface="Calibri"/>
                <a:sym typeface="Calibri"/>
              </a:rPr>
              <a:t>Supporting the wellbeing of students and raising awareness of mental health </a:t>
            </a:r>
            <a:endParaRPr sz="1700">
              <a:latin typeface="Calibri"/>
              <a:ea typeface="Calibri"/>
              <a:cs typeface="Calibri"/>
              <a:sym typeface="Calibri"/>
            </a:endParaRPr>
          </a:p>
          <a:p>
            <a:pPr indent="-254000" lvl="0" marL="254000" marR="0" rtl="0" algn="just">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Helping to run charity events for themed weeks throughout the year </a:t>
            </a:r>
            <a:r>
              <a:rPr i="0" lang="en-GB" sz="1700" u="none" cap="none" strike="noStrike">
                <a:solidFill>
                  <a:schemeClr val="dk1"/>
                </a:solidFill>
                <a:latin typeface="Calibri"/>
                <a:ea typeface="Calibri"/>
                <a:cs typeface="Calibri"/>
                <a:sym typeface="Calibri"/>
              </a:rPr>
              <a:t> </a:t>
            </a:r>
            <a:endParaRPr i="0" sz="1700" u="none" cap="none" strike="noStrike">
              <a:solidFill>
                <a:schemeClr val="dk1"/>
              </a:solidFill>
              <a:latin typeface="Calibri"/>
              <a:ea typeface="Calibri"/>
              <a:cs typeface="Calibri"/>
              <a:sym typeface="Calibri"/>
            </a:endParaRPr>
          </a:p>
          <a:p>
            <a:pPr indent="-254000" lvl="0" marL="254000" marR="0" rtl="0" algn="just">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Supporting year group assemblies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b="0" i="0" sz="1700" u="none" cap="none" strike="noStrike">
              <a:solidFill>
                <a:schemeClr val="dk1"/>
              </a:solidFill>
              <a:latin typeface="Calibri"/>
              <a:ea typeface="Calibri"/>
              <a:cs typeface="Calibri"/>
              <a:sym typeface="Calibri"/>
            </a:endParaRPr>
          </a:p>
          <a:p>
            <a:pPr indent="-152400" lvl="0" marL="254000" marR="0" rtl="0" algn="just">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u="sng"/>
              <a:t>Events</a:t>
            </a:r>
            <a:r>
              <a:rPr lang="en-GB" u="sng"/>
              <a:t> we have run this academic year………</a:t>
            </a:r>
            <a:endParaRPr u="sng"/>
          </a:p>
        </p:txBody>
      </p:sp>
      <p:sp>
        <p:nvSpPr>
          <p:cNvPr id="114" name="Google Shape;114;p21"/>
          <p:cNvSpPr txBox="1"/>
          <p:nvPr>
            <p:ph idx="1" type="body"/>
          </p:nvPr>
        </p:nvSpPr>
        <p:spPr>
          <a:xfrm>
            <a:off x="778675" y="1134575"/>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GB" sz="2400">
                <a:solidFill>
                  <a:schemeClr val="dk1"/>
                </a:solidFill>
              </a:rPr>
              <a:t>Christmas</a:t>
            </a:r>
            <a:r>
              <a:rPr lang="en-GB" sz="2400">
                <a:solidFill>
                  <a:schemeClr val="dk1"/>
                </a:solidFill>
              </a:rPr>
              <a:t> Community Event</a:t>
            </a:r>
            <a:endParaRPr sz="2400">
              <a:solidFill>
                <a:schemeClr val="dk1"/>
              </a:solidFill>
            </a:endParaRPr>
          </a:p>
          <a:p>
            <a:pPr indent="0" lvl="0" marL="0" rtl="0" algn="l">
              <a:spcBef>
                <a:spcPts val="360"/>
              </a:spcBef>
              <a:spcAft>
                <a:spcPts val="0"/>
              </a:spcAft>
              <a:buNone/>
            </a:pPr>
            <a:r>
              <a:rPr lang="en-GB" sz="2400">
                <a:solidFill>
                  <a:schemeClr val="dk1"/>
                </a:solidFill>
              </a:rPr>
              <a:t>Easter</a:t>
            </a:r>
            <a:r>
              <a:rPr lang="en-GB" sz="2400">
                <a:solidFill>
                  <a:schemeClr val="dk1"/>
                </a:solidFill>
              </a:rPr>
              <a:t> Egg hunt</a:t>
            </a:r>
            <a:endParaRPr sz="2400">
              <a:solidFill>
                <a:schemeClr val="dk1"/>
              </a:solidFill>
            </a:endParaRPr>
          </a:p>
          <a:p>
            <a:pPr indent="0" lvl="0" marL="0" rtl="0" algn="l">
              <a:spcBef>
                <a:spcPts val="360"/>
              </a:spcBef>
              <a:spcAft>
                <a:spcPts val="0"/>
              </a:spcAft>
              <a:buNone/>
            </a:pPr>
            <a:r>
              <a:rPr lang="en-GB" sz="2400">
                <a:solidFill>
                  <a:schemeClr val="dk1"/>
                </a:solidFill>
              </a:rPr>
              <a:t>Rag Week (sponge the teacher, Splash Dash, penalty shoot out etc)</a:t>
            </a:r>
            <a:endParaRPr sz="2400">
              <a:solidFill>
                <a:schemeClr val="dk1"/>
              </a:solidFill>
            </a:endParaRPr>
          </a:p>
          <a:p>
            <a:pPr indent="0" lvl="0" marL="0" rtl="0" algn="l">
              <a:spcBef>
                <a:spcPts val="360"/>
              </a:spcBef>
              <a:spcAft>
                <a:spcPts val="0"/>
              </a:spcAft>
              <a:buNone/>
            </a:pPr>
            <a:r>
              <a:rPr lang="en-GB" sz="2400">
                <a:solidFill>
                  <a:schemeClr val="dk1"/>
                </a:solidFill>
              </a:rPr>
              <a:t>Mentoring of younger year students</a:t>
            </a:r>
            <a:endParaRPr sz="2400">
              <a:solidFill>
                <a:schemeClr val="dk1"/>
              </a:solidFill>
            </a:endParaRPr>
          </a:p>
          <a:p>
            <a:pPr indent="0" lvl="0" marL="0" rtl="0" algn="l">
              <a:spcBef>
                <a:spcPts val="360"/>
              </a:spcBef>
              <a:spcAft>
                <a:spcPts val="0"/>
              </a:spcAft>
              <a:buNone/>
            </a:pPr>
            <a:r>
              <a:t/>
            </a:r>
            <a:endParaRPr sz="2400">
              <a:solidFill>
                <a:schemeClr val="dk1"/>
              </a:solidFill>
            </a:endParaRPr>
          </a:p>
          <a:p>
            <a:pPr indent="0" lvl="0" marL="0" rtl="0" algn="l">
              <a:spcBef>
                <a:spcPts val="360"/>
              </a:spcBef>
              <a:spcAft>
                <a:spcPts val="0"/>
              </a:spcAft>
              <a:buNone/>
            </a:pPr>
            <a:r>
              <a:t/>
            </a:r>
            <a:endParaRPr/>
          </a:p>
        </p:txBody>
      </p:sp>
      <p:pic>
        <p:nvPicPr>
          <p:cNvPr id="115" name="Google Shape;115;p21"/>
          <p:cNvPicPr preferRelativeResize="0"/>
          <p:nvPr/>
        </p:nvPicPr>
        <p:blipFill rotWithShape="1">
          <a:blip r:embed="rId3">
            <a:alphaModFix/>
          </a:blip>
          <a:srcRect b="16230" l="16141" r="73601" t="15257"/>
          <a:stretch/>
        </p:blipFill>
        <p:spPr>
          <a:xfrm>
            <a:off x="0" y="0"/>
            <a:ext cx="584598"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20" u="sng"/>
              <a:t>The Guest Speaker Programme</a:t>
            </a:r>
            <a:endParaRPr sz="2620" u="sng"/>
          </a:p>
        </p:txBody>
      </p:sp>
      <p:sp>
        <p:nvSpPr>
          <p:cNvPr id="121" name="Google Shape;121;p22"/>
          <p:cNvSpPr txBox="1"/>
          <p:nvPr>
            <p:ph idx="1" type="body"/>
          </p:nvPr>
        </p:nvSpPr>
        <p:spPr>
          <a:xfrm>
            <a:off x="311700" y="1152475"/>
            <a:ext cx="8520600" cy="4153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GB" sz="1774" u="sng">
                <a:solidFill>
                  <a:schemeClr val="dk1"/>
                </a:solidFill>
                <a:highlight>
                  <a:srgbClr val="FFFFFF"/>
                </a:highlight>
              </a:rPr>
              <a:t>What is the guest speaker programme?</a:t>
            </a:r>
            <a:endParaRPr sz="1774" u="sng">
              <a:solidFill>
                <a:schemeClr val="dk1"/>
              </a:solidFill>
              <a:highlight>
                <a:srgbClr val="FFFFFF"/>
              </a:highlight>
            </a:endParaRPr>
          </a:p>
          <a:p>
            <a:pPr indent="0" lvl="0" marL="0" rtl="0" algn="l">
              <a:spcBef>
                <a:spcPts val="1200"/>
              </a:spcBef>
              <a:spcAft>
                <a:spcPts val="0"/>
              </a:spcAft>
              <a:buNone/>
            </a:pPr>
            <a:r>
              <a:rPr lang="en-GB" sz="1774">
                <a:solidFill>
                  <a:schemeClr val="dk1"/>
                </a:solidFill>
                <a:highlight>
                  <a:srgbClr val="FFFFFF"/>
                </a:highlight>
              </a:rPr>
              <a:t>Since 2016 the Sixth Form has organised a guest speaker programme every fortnight as part of the Year 12 timetable. This runs along the theme of the "3Cs",</a:t>
            </a:r>
            <a:r>
              <a:rPr b="1" lang="en-GB" sz="1774">
                <a:solidFill>
                  <a:schemeClr val="dk1"/>
                </a:solidFill>
                <a:highlight>
                  <a:srgbClr val="FFFFFF"/>
                </a:highlight>
              </a:rPr>
              <a:t> with each visitor speaking about careers, culture or current affairs.</a:t>
            </a:r>
            <a:r>
              <a:rPr lang="en-GB" sz="1774">
                <a:solidFill>
                  <a:schemeClr val="dk1"/>
                </a:solidFill>
                <a:highlight>
                  <a:srgbClr val="FFFFFF"/>
                </a:highlight>
              </a:rPr>
              <a:t> Our guests talk for about 20-25 minutes, followed by about 5 minutes of Q&amp;A. Some speakers visit in person whereas others join us live on Zoom.</a:t>
            </a:r>
            <a:endParaRPr sz="1774">
              <a:solidFill>
                <a:schemeClr val="dk1"/>
              </a:solidFill>
              <a:highlight>
                <a:srgbClr val="FFFFFF"/>
              </a:highlight>
            </a:endParaRPr>
          </a:p>
          <a:p>
            <a:pPr indent="0" lvl="0" marL="0" rtl="0" algn="l">
              <a:spcBef>
                <a:spcPts val="1200"/>
              </a:spcBef>
              <a:spcAft>
                <a:spcPts val="0"/>
              </a:spcAft>
              <a:buClr>
                <a:schemeClr val="dk1"/>
              </a:buClr>
              <a:buSzPct val="61980"/>
              <a:buFont typeface="Arial"/>
              <a:buNone/>
            </a:pPr>
            <a:r>
              <a:rPr lang="en-GB" sz="1774" u="sng">
                <a:solidFill>
                  <a:schemeClr val="dk1"/>
                </a:solidFill>
                <a:highlight>
                  <a:srgbClr val="FFFFFF"/>
                </a:highlight>
              </a:rPr>
              <a:t>Examples of guest speakers: </a:t>
            </a:r>
            <a:endParaRPr sz="1774" u="sng">
              <a:solidFill>
                <a:schemeClr val="dk1"/>
              </a:solidFill>
              <a:highlight>
                <a:srgbClr val="FFFFFF"/>
              </a:highlight>
            </a:endParaRPr>
          </a:p>
          <a:p>
            <a:pPr indent="-324392" lvl="0" marL="457200" rtl="0" algn="l">
              <a:spcBef>
                <a:spcPts val="1200"/>
              </a:spcBef>
              <a:spcAft>
                <a:spcPts val="0"/>
              </a:spcAft>
              <a:buClr>
                <a:schemeClr val="dk1"/>
              </a:buClr>
              <a:buSzPct val="100000"/>
              <a:buChar char="●"/>
            </a:pPr>
            <a:r>
              <a:rPr lang="en-GB" sz="1774">
                <a:solidFill>
                  <a:schemeClr val="dk1"/>
                </a:solidFill>
                <a:highlight>
                  <a:srgbClr val="FFFFFF"/>
                </a:highlight>
              </a:rPr>
              <a:t>Stephen Hart from Positive Voices (Terrence Higgins Trust HIV and sexual health charity)</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Shaan Knan from GIRES (Gender Identity Research and Education Society). </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Archita Patel from Conscious Planet.</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Sue Alexander from WaterAid.</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Stephen Welton, CEO of Business Growth Fund (BGF).</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Daya Mangat, Kooth mental health website.</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Eric Salama, Chair of Comic Relief.</a:t>
            </a:r>
            <a:endParaRPr sz="1774">
              <a:solidFill>
                <a:schemeClr val="dk1"/>
              </a:solidFill>
              <a:highlight>
                <a:srgbClr val="FFFFFF"/>
              </a:highlight>
            </a:endParaRPr>
          </a:p>
          <a:p>
            <a:pPr indent="-324392" lvl="0" marL="457200" rtl="0" algn="l">
              <a:spcBef>
                <a:spcPts val="0"/>
              </a:spcBef>
              <a:spcAft>
                <a:spcPts val="0"/>
              </a:spcAft>
              <a:buClr>
                <a:schemeClr val="dk1"/>
              </a:buClr>
              <a:buSzPct val="100000"/>
              <a:buChar char="●"/>
            </a:pPr>
            <a:r>
              <a:rPr lang="en-GB" sz="1774">
                <a:solidFill>
                  <a:schemeClr val="dk1"/>
                </a:solidFill>
                <a:highlight>
                  <a:srgbClr val="FFFFFF"/>
                </a:highlight>
              </a:rPr>
              <a:t>Nick Ross, former Crimewatch presenter. </a:t>
            </a:r>
            <a:endParaRPr sz="1774">
              <a:solidFill>
                <a:schemeClr val="dk1"/>
              </a:solidFill>
              <a:highlight>
                <a:srgbClr val="FFFFFF"/>
              </a:highlight>
            </a:endParaRPr>
          </a:p>
          <a:p>
            <a:pPr indent="0" lvl="0" marL="0" rtl="0" algn="l">
              <a:spcBef>
                <a:spcPts val="1200"/>
              </a:spcBef>
              <a:spcAft>
                <a:spcPts val="1200"/>
              </a:spcAft>
              <a:buNone/>
            </a:pPr>
            <a:r>
              <a:t/>
            </a:r>
            <a:endParaRPr/>
          </a:p>
        </p:txBody>
      </p:sp>
      <p:pic>
        <p:nvPicPr>
          <p:cNvPr id="122" name="Google Shape;122;p22"/>
          <p:cNvPicPr preferRelativeResize="0"/>
          <p:nvPr/>
        </p:nvPicPr>
        <p:blipFill>
          <a:blip r:embed="rId3">
            <a:alphaModFix/>
          </a:blip>
          <a:stretch>
            <a:fillRect/>
          </a:stretch>
        </p:blipFill>
        <p:spPr>
          <a:xfrm>
            <a:off x="6173598" y="-15877"/>
            <a:ext cx="2245850" cy="1494500"/>
          </a:xfrm>
          <a:prstGeom prst="rect">
            <a:avLst/>
          </a:prstGeom>
          <a:noFill/>
          <a:ln>
            <a:noFill/>
          </a:ln>
        </p:spPr>
      </p:pic>
      <p:sp>
        <p:nvSpPr>
          <p:cNvPr id="123" name="Google Shape;123;p22"/>
          <p:cNvSpPr txBox="1"/>
          <p:nvPr/>
        </p:nvSpPr>
        <p:spPr>
          <a:xfrm>
            <a:off x="5924950" y="3774700"/>
            <a:ext cx="2494500" cy="5079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t>Any suggestions?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