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6a785d952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6a785d952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691c7225d6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691c7225d6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691c7225d6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691c7225d6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691c7225d6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691c7225d6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691c7225d6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691c7225d6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691c7225d6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691c7225d6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691c7225d6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691c7225d6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691c7225d6_0_3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3691c7225d6_0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691c7225d6_0_3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691c7225d6_0_3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9pPr>
          </a:lstStyle>
          <a:p/>
        </p:txBody>
      </p:sp>
      <p:sp>
        <p:nvSpPr>
          <p:cNvPr id="126" name="Google Shape;126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Google Shape;127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Relationship Id="rId4" Type="http://schemas.openxmlformats.org/officeDocument/2006/relationships/image" Target="../media/image6.jpg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ctrTitle"/>
          </p:nvPr>
        </p:nvSpPr>
        <p:spPr>
          <a:xfrm>
            <a:off x="1399200" y="1707150"/>
            <a:ext cx="6345600" cy="156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-GB" sz="4220"/>
              <a:t>Positive Wellbeing &amp; Behaviour Habits</a:t>
            </a:r>
            <a:endParaRPr b="1" sz="4220"/>
          </a:p>
        </p:txBody>
      </p:sp>
      <p:sp>
        <p:nvSpPr>
          <p:cNvPr id="135" name="Google Shape;135;p14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Sixth Form Induction Day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Positive Habits Task</a:t>
            </a:r>
            <a:endParaRPr/>
          </a:p>
        </p:txBody>
      </p:sp>
      <p:sp>
        <p:nvSpPr>
          <p:cNvPr id="193" name="Google Shape;193;p2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/>
              <a:t>Now I want you to </a:t>
            </a:r>
            <a:r>
              <a:rPr b="1" lang="en-GB" sz="1900"/>
              <a:t>write down your top 3 positive habits</a:t>
            </a:r>
            <a:r>
              <a:rPr lang="en-GB" sz="1900"/>
              <a:t> and explain </a:t>
            </a:r>
            <a:r>
              <a:rPr b="1" lang="en-GB" sz="1900"/>
              <a:t>why </a:t>
            </a:r>
            <a:r>
              <a:rPr lang="en-GB" sz="1900"/>
              <a:t>they are beneficial to you. 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900"/>
              <a:t>I will select a few of you to discuss your answers. </a:t>
            </a:r>
            <a:endParaRPr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Daily 5 Choices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707150"/>
            <a:ext cx="7505700" cy="273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GB" sz="2400"/>
              <a:t>Stress Breaks (regular)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GB" sz="2400"/>
              <a:t>Sweat for 15 minutes (aerobic exercise)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GB" sz="2400"/>
              <a:t>Sleep (8+ </a:t>
            </a:r>
            <a:r>
              <a:rPr lang="en-GB" sz="2400"/>
              <a:t>hours</a:t>
            </a:r>
            <a:r>
              <a:rPr lang="en-GB" sz="2400"/>
              <a:t>)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GB" sz="2400"/>
              <a:t>Sunlight (have your room in darkness 30 minutes before bed &amp; 30 mins after waking)- Go outside! 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GB" sz="2400"/>
              <a:t>Socialise (prioritise people) 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Sleep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537375"/>
            <a:ext cx="7505700" cy="31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161448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 sz="2100"/>
              <a:t>“Chronic sleep loss and associated sleepiness and daytime impairments in adolescence are a </a:t>
            </a:r>
            <a:r>
              <a:rPr b="1" lang="en-GB" sz="2100"/>
              <a:t>serious threat to the academic success</a:t>
            </a:r>
            <a:r>
              <a:rPr lang="en-GB" sz="2100"/>
              <a:t>, health, and safety of our nation’s youth and an important public health issue.” (Owens, 2014)</a:t>
            </a:r>
            <a:endParaRPr sz="2100"/>
          </a:p>
          <a:p>
            <a:pPr indent="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161448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 sz="2100"/>
              <a:t>Adolescents need approximately </a:t>
            </a:r>
            <a:r>
              <a:rPr b="1" lang="en-GB" sz="2100"/>
              <a:t>9 hours of sleep a night</a:t>
            </a:r>
            <a:r>
              <a:rPr lang="en-GB" sz="2100"/>
              <a:t>. (Blakemore, 2018)</a:t>
            </a:r>
            <a:endParaRPr sz="2100"/>
          </a:p>
          <a:p>
            <a:pPr indent="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161448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 sz="2100"/>
              <a:t>The main factors contributing to chronic sleep loss in adolescents are </a:t>
            </a:r>
            <a:r>
              <a:rPr b="1" lang="en-GB" sz="2100"/>
              <a:t>electronic media use </a:t>
            </a:r>
            <a:r>
              <a:rPr lang="en-GB" sz="2100"/>
              <a:t>(blue light suppresses release of melatonin)</a:t>
            </a:r>
            <a:r>
              <a:rPr b="1" lang="en-GB" sz="2100"/>
              <a:t> and caffeine consumption</a:t>
            </a:r>
            <a:r>
              <a:rPr lang="en-GB" sz="2100"/>
              <a:t> (caffeine has a half-life of 5 hours).</a:t>
            </a:r>
            <a:endParaRPr sz="2100"/>
          </a:p>
          <a:p>
            <a:pPr indent="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161448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-GB" sz="2100"/>
              <a:t>The main health-related consequences of sleep deprivation are </a:t>
            </a:r>
            <a:r>
              <a:rPr b="1" lang="en-GB" sz="2100"/>
              <a:t>depression, increased obesity risk and lower academic achievement</a:t>
            </a:r>
            <a:r>
              <a:rPr lang="en-GB" sz="2100"/>
              <a:t>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635625" y="2094450"/>
            <a:ext cx="31521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Screen time and mental wellbeing</a:t>
            </a:r>
            <a:endParaRPr/>
          </a:p>
        </p:txBody>
      </p:sp>
      <p:pic>
        <p:nvPicPr>
          <p:cNvPr descr="Image result for przybylski and weinstein" id="153" name="Google Shape;153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26325" y="202500"/>
            <a:ext cx="4906800" cy="4738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Exercise Helps High School Students Learn Better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8"/>
          <p:cNvSpPr txBox="1"/>
          <p:nvPr>
            <p:ph idx="1" type="body"/>
          </p:nvPr>
        </p:nvSpPr>
        <p:spPr>
          <a:xfrm>
            <a:off x="645150" y="1864750"/>
            <a:ext cx="7865400" cy="282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6710" lvl="0" marL="45720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860"/>
              <a:buAutoNum type="arabicPeriod"/>
            </a:pPr>
            <a:r>
              <a:rPr b="1" lang="en-GB" sz="1860"/>
              <a:t>Boosts Brain Power </a:t>
            </a:r>
            <a:r>
              <a:rPr lang="en-GB" sz="1860"/>
              <a:t>– Improves memory, focus, and learning by increasing blood flow and brain chemicals.</a:t>
            </a:r>
            <a:endParaRPr sz="1860"/>
          </a:p>
          <a:p>
            <a:pPr indent="-34671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60"/>
              <a:buAutoNum type="arabicPeriod"/>
            </a:pPr>
            <a:r>
              <a:rPr b="1" lang="en-GB" sz="1860"/>
              <a:t>Improves Focus </a:t>
            </a:r>
            <a:r>
              <a:rPr lang="en-GB" sz="1860"/>
              <a:t>– Just 20–30 minutes of exercise can sharpen attention for hours.</a:t>
            </a:r>
            <a:endParaRPr sz="1860"/>
          </a:p>
          <a:p>
            <a:pPr indent="-34671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60"/>
              <a:buAutoNum type="arabicPeriod"/>
            </a:pPr>
            <a:r>
              <a:rPr b="1" lang="en-GB" sz="1860"/>
              <a:t>Reduces Stress</a:t>
            </a:r>
            <a:r>
              <a:rPr lang="en-GB" sz="1860"/>
              <a:t> – Lowers anxiety and helps manage school-related pressure</a:t>
            </a:r>
            <a:endParaRPr sz="1860"/>
          </a:p>
          <a:p>
            <a:pPr indent="-34671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60"/>
              <a:buAutoNum type="arabicPeriod"/>
            </a:pPr>
            <a:r>
              <a:rPr b="1" lang="en-GB" sz="1860"/>
              <a:t>Consistency is Key</a:t>
            </a:r>
            <a:r>
              <a:rPr lang="en-GB" sz="1860"/>
              <a:t> – Moderate daily movement is more helpful than intense workouts once in a while.</a:t>
            </a:r>
            <a:endParaRPr sz="1860"/>
          </a:p>
          <a:p>
            <a:pPr indent="-34671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60"/>
              <a:buAutoNum type="arabicPeriod"/>
            </a:pPr>
            <a:r>
              <a:rPr b="1" lang="en-GB" sz="1860"/>
              <a:t>Balance Matters </a:t>
            </a:r>
            <a:r>
              <a:rPr lang="en-GB" sz="1860"/>
              <a:t>– A mix of cardio, strength, and stretching keeps the body and brain at their best.</a:t>
            </a:r>
            <a:endParaRPr sz="1007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"/>
          <p:cNvSpPr txBox="1"/>
          <p:nvPr>
            <p:ph type="title"/>
          </p:nvPr>
        </p:nvSpPr>
        <p:spPr>
          <a:xfrm>
            <a:off x="819150" y="845600"/>
            <a:ext cx="7505700" cy="78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Top Nutrition Tips for School Success</a:t>
            </a:r>
            <a:endParaRPr/>
          </a:p>
        </p:txBody>
      </p:sp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627475" y="1670300"/>
            <a:ext cx="7962600" cy="276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5052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920"/>
              <a:buAutoNum type="arabicPeriod"/>
            </a:pPr>
            <a:r>
              <a:rPr b="1" lang="en-GB" sz="1920"/>
              <a:t>Eat Breakfast – </a:t>
            </a:r>
            <a:r>
              <a:rPr lang="en-GB" sz="1920"/>
              <a:t>Helps you focus and learn better. Start your day right!</a:t>
            </a:r>
            <a:endParaRPr sz="1920"/>
          </a:p>
          <a:p>
            <a:pPr indent="-35052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AutoNum type="arabicPeriod"/>
            </a:pPr>
            <a:r>
              <a:rPr b="1" lang="en-GB" sz="1920"/>
              <a:t>Drink Water –</a:t>
            </a:r>
            <a:r>
              <a:rPr lang="en-GB" sz="1920"/>
              <a:t> Staying hydrated boosts energy and memory.</a:t>
            </a:r>
            <a:endParaRPr sz="1920"/>
          </a:p>
          <a:p>
            <a:pPr indent="-35052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AutoNum type="arabicPeriod"/>
            </a:pPr>
            <a:r>
              <a:rPr b="1" lang="en-GB" sz="1920"/>
              <a:t>Avoid Too Much Sugar – </a:t>
            </a:r>
            <a:r>
              <a:rPr lang="en-GB" sz="1920"/>
              <a:t>It can make you crash and lose focus.</a:t>
            </a:r>
            <a:endParaRPr sz="1920"/>
          </a:p>
          <a:p>
            <a:pPr indent="-35052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AutoNum type="arabicPeriod"/>
            </a:pPr>
            <a:r>
              <a:rPr b="1" lang="en-GB" sz="1920"/>
              <a:t>Fuel Your Brain with Nutrient-Rich Food – </a:t>
            </a:r>
            <a:r>
              <a:rPr lang="en-GB" sz="1920"/>
              <a:t>Foods rich in Omega-3s, Iron, and Complex carbs with help maintain long lasting energy, focus, and memory</a:t>
            </a:r>
            <a:endParaRPr sz="1920"/>
          </a:p>
          <a:p>
            <a:pPr indent="-35052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20"/>
              <a:buAutoNum type="arabicPeriod"/>
            </a:pPr>
            <a:r>
              <a:rPr b="1" lang="en-GB" sz="1920"/>
              <a:t>Cut Back on Energy Drinks – </a:t>
            </a:r>
            <a:r>
              <a:rPr lang="en-GB" sz="1920"/>
              <a:t>They mess with sleep and focus.</a:t>
            </a:r>
            <a:endParaRPr sz="192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type="title"/>
          </p:nvPr>
        </p:nvSpPr>
        <p:spPr>
          <a:xfrm>
            <a:off x="819150" y="1920750"/>
            <a:ext cx="7505700" cy="130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00"/>
              <a:t>Behaviour: Acting Like A Sixth Form Student</a:t>
            </a:r>
            <a:endParaRPr b="1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"/>
          <p:cNvSpPr txBox="1"/>
          <p:nvPr>
            <p:ph type="title"/>
          </p:nvPr>
        </p:nvSpPr>
        <p:spPr>
          <a:xfrm>
            <a:off x="448925" y="439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Why is good communication important?</a:t>
            </a:r>
            <a:endParaRPr b="1"/>
          </a:p>
        </p:txBody>
      </p:sp>
      <p:sp>
        <p:nvSpPr>
          <p:cNvPr id="176" name="Google Shape;176;p21"/>
          <p:cNvSpPr txBox="1"/>
          <p:nvPr>
            <p:ph idx="1" type="body"/>
          </p:nvPr>
        </p:nvSpPr>
        <p:spPr>
          <a:xfrm>
            <a:off x="448925" y="3478225"/>
            <a:ext cx="8136000" cy="122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b="1" lang="en-GB" sz="1600"/>
              <a:t>Maintain positive relationships with those around you </a:t>
            </a:r>
            <a:endParaRPr b="1" sz="16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600"/>
              <a:t>Teachers, friends, parents, coworkers, employers, hospitality/ service workers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b="1" lang="en-GB" sz="1600"/>
              <a:t>Preparation for the future </a:t>
            </a:r>
            <a:r>
              <a:rPr lang="en-GB" sz="1600"/>
              <a:t>- university and the workplace</a:t>
            </a:r>
            <a:endParaRPr b="1" sz="1600"/>
          </a:p>
        </p:txBody>
      </p:sp>
      <p:pic>
        <p:nvPicPr>
          <p:cNvPr id="177" name="Google Shape;177;p21"/>
          <p:cNvPicPr preferRelativeResize="0"/>
          <p:nvPr/>
        </p:nvPicPr>
        <p:blipFill rotWithShape="1">
          <a:blip r:embed="rId3">
            <a:alphaModFix/>
          </a:blip>
          <a:srcRect b="0" l="20006" r="0" t="0"/>
          <a:stretch/>
        </p:blipFill>
        <p:spPr>
          <a:xfrm>
            <a:off x="4937625" y="1276975"/>
            <a:ext cx="3688150" cy="2090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9900" y="1196775"/>
            <a:ext cx="3472606" cy="217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/>
          <p:nvPr>
            <p:ph type="title"/>
          </p:nvPr>
        </p:nvSpPr>
        <p:spPr>
          <a:xfrm>
            <a:off x="431300" y="315225"/>
            <a:ext cx="7423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Remember that across all your relationships, you should always:</a:t>
            </a:r>
            <a:endParaRPr b="1"/>
          </a:p>
        </p:txBody>
      </p:sp>
      <p:sp>
        <p:nvSpPr>
          <p:cNvPr id="184" name="Google Shape;184;p22"/>
          <p:cNvSpPr txBox="1"/>
          <p:nvPr>
            <p:ph idx="1" type="body"/>
          </p:nvPr>
        </p:nvSpPr>
        <p:spPr>
          <a:xfrm>
            <a:off x="536600" y="1388525"/>
            <a:ext cx="6353700" cy="163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Speak in a polite tone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Say ‘good morning’ or ‘good afternoon’ when you pass people in the corridor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Always say please and thank you!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en-GB">
                <a:solidFill>
                  <a:srgbClr val="FF0000"/>
                </a:solidFill>
              </a:rPr>
              <a:t>But also remember that staff members are not…</a:t>
            </a:r>
            <a:endParaRPr b="1" i="1">
              <a:solidFill>
                <a:srgbClr val="FF0000"/>
              </a:solidFill>
            </a:endParaRPr>
          </a:p>
        </p:txBody>
      </p:sp>
      <p:pic>
        <p:nvPicPr>
          <p:cNvPr id="185" name="Google Shape;18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0200" y="1824555"/>
            <a:ext cx="2053425" cy="3019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60875" y="2955150"/>
            <a:ext cx="3355602" cy="188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1664" y="2955150"/>
            <a:ext cx="2835488" cy="1889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