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647A8FD-A395-4AA1-86EB-2AB4B08FAB68}">
  <a:tblStyle styleId="{3647A8FD-A395-4AA1-86EB-2AB4B08FAB6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66d599e37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66d599e37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66d599e372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66d599e372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66d599e372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66d599e372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66d599e372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66d599e372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66d599e37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66d599e37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66d599e37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66d599e37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66d599e37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66d599e37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66d599e37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66d599e37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66d599e372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66d599e372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66d599e372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66d599e372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66d599e372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66d599e372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66d599e372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66d599e372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65425" y="193975"/>
            <a:ext cx="8520600" cy="15249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Life in the Sixth Form &amp; Student Wellbeing</a:t>
            </a:r>
            <a:endParaRPr/>
          </a:p>
        </p:txBody>
      </p:sp>
      <p:pic>
        <p:nvPicPr>
          <p:cNvPr descr="http://cachepoker.titanbet.co.uk/sites/default/files/our%20unique%20poker%20offering.jpg" id="55" name="Google Shape;55;p13"/>
          <p:cNvPicPr preferRelativeResize="0"/>
          <p:nvPr/>
        </p:nvPicPr>
        <p:blipFill rotWithShape="1">
          <a:blip r:embed="rId3">
            <a:alphaModFix/>
          </a:blip>
          <a:srcRect b="0" l="0" r="0" t="0"/>
          <a:stretch/>
        </p:blipFill>
        <p:spPr>
          <a:xfrm rot="339551">
            <a:off x="5646998" y="2198717"/>
            <a:ext cx="2935650" cy="238790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http://www-old.iflscience.com/sites/www.iflscience.com/files/styles/ifls_large/public/blog/%5Bnid%5D/shutterstock_250826101.jpg?itok=bGZILdm0" id="56" name="Google Shape;56;p13"/>
          <p:cNvPicPr preferRelativeResize="0"/>
          <p:nvPr/>
        </p:nvPicPr>
        <p:blipFill rotWithShape="1">
          <a:blip r:embed="rId4">
            <a:alphaModFix/>
          </a:blip>
          <a:srcRect b="0" l="0" r="0" t="0"/>
          <a:stretch/>
        </p:blipFill>
        <p:spPr>
          <a:xfrm rot="-253889">
            <a:off x="378413" y="2172063"/>
            <a:ext cx="3147466" cy="226821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http://www.theimaginativeconservative.org/wp-content/uploads/2015/10/childhood-imagination.jpg" id="57" name="Google Shape;57;p13"/>
          <p:cNvPicPr preferRelativeResize="0"/>
          <p:nvPr/>
        </p:nvPicPr>
        <p:blipFill rotWithShape="1">
          <a:blip r:embed="rId5">
            <a:alphaModFix/>
          </a:blip>
          <a:srcRect b="0" l="0" r="0" t="0"/>
          <a:stretch/>
        </p:blipFill>
        <p:spPr>
          <a:xfrm>
            <a:off x="3321414" y="1911399"/>
            <a:ext cx="2344326" cy="254373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Wellbeing support - </a:t>
            </a:r>
            <a:r>
              <a:rPr b="1" lang="en-GB"/>
              <a:t>External Agencies </a:t>
            </a:r>
            <a:r>
              <a:rPr lang="en-GB"/>
              <a:t> </a:t>
            </a:r>
            <a:endParaRPr/>
          </a:p>
        </p:txBody>
      </p:sp>
      <p:sp>
        <p:nvSpPr>
          <p:cNvPr id="138" name="Google Shape;138;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chemeClr val="dk1"/>
                </a:solidFill>
              </a:rPr>
              <a:t>We work with a variety of external agencies who provide intervention for students on a range of mental health issues. This includes guest speakers in assembly, school counsellors and mental health nurses. </a:t>
            </a:r>
            <a:endParaRPr>
              <a:solidFill>
                <a:schemeClr val="dk1"/>
              </a:solidFill>
            </a:endParaRPr>
          </a:p>
          <a:p>
            <a:pPr indent="0" lvl="0" marL="0" rtl="0" algn="l">
              <a:spcBef>
                <a:spcPts val="1200"/>
              </a:spcBef>
              <a:spcAft>
                <a:spcPts val="0"/>
              </a:spcAft>
              <a:buNone/>
            </a:pPr>
            <a:r>
              <a:t/>
            </a:r>
            <a:endParaRPr sz="28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t>Scenarios: What have you learned in this session?</a:t>
            </a:r>
            <a:endParaRPr b="1"/>
          </a:p>
        </p:txBody>
      </p:sp>
      <p:sp>
        <p:nvSpPr>
          <p:cNvPr id="144" name="Google Shape;144;p23"/>
          <p:cNvSpPr txBox="1"/>
          <p:nvPr>
            <p:ph idx="1" type="body"/>
          </p:nvPr>
        </p:nvSpPr>
        <p:spPr>
          <a:xfrm>
            <a:off x="311700" y="1152475"/>
            <a:ext cx="8520600" cy="3642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GB" sz="2200">
                <a:solidFill>
                  <a:schemeClr val="dk1"/>
                </a:solidFill>
              </a:rPr>
              <a:t>Discuss in pairs and write down your answers. What would you do in the Sixth Form if…</a:t>
            </a:r>
            <a:endParaRPr b="1" sz="2200">
              <a:solidFill>
                <a:schemeClr val="dk1"/>
              </a:solidFill>
            </a:endParaRPr>
          </a:p>
          <a:p>
            <a:pPr indent="-355600" lvl="0" marL="457200" rtl="0" algn="l">
              <a:spcBef>
                <a:spcPts val="1200"/>
              </a:spcBef>
              <a:spcAft>
                <a:spcPts val="0"/>
              </a:spcAft>
              <a:buClr>
                <a:schemeClr val="dk1"/>
              </a:buClr>
              <a:buSzPts val="2000"/>
              <a:buAutoNum type="arabicPeriod"/>
            </a:pPr>
            <a:r>
              <a:rPr lang="en-GB" sz="2000">
                <a:solidFill>
                  <a:schemeClr val="dk1"/>
                </a:solidFill>
              </a:rPr>
              <a:t>You have a StudySupport session but have finished all of your homework?</a:t>
            </a:r>
            <a:endParaRPr sz="2000">
              <a:solidFill>
                <a:schemeClr val="dk1"/>
              </a:solidFill>
            </a:endParaRPr>
          </a:p>
          <a:p>
            <a:pPr indent="-355600" lvl="0" marL="457200" rtl="0" algn="l">
              <a:spcBef>
                <a:spcPts val="0"/>
              </a:spcBef>
              <a:spcAft>
                <a:spcPts val="0"/>
              </a:spcAft>
              <a:buClr>
                <a:schemeClr val="dk1"/>
              </a:buClr>
              <a:buSzPts val="2000"/>
              <a:buAutoNum type="arabicPeriod"/>
            </a:pPr>
            <a:r>
              <a:rPr lang="en-GB" sz="2000">
                <a:solidFill>
                  <a:schemeClr val="dk1"/>
                </a:solidFill>
              </a:rPr>
              <a:t>You are feeling down and struggling with your motivation and wellbeing?</a:t>
            </a:r>
            <a:endParaRPr sz="2000">
              <a:solidFill>
                <a:schemeClr val="dk1"/>
              </a:solidFill>
            </a:endParaRPr>
          </a:p>
          <a:p>
            <a:pPr indent="-355600" lvl="0" marL="457200" rtl="0" algn="l">
              <a:spcBef>
                <a:spcPts val="0"/>
              </a:spcBef>
              <a:spcAft>
                <a:spcPts val="0"/>
              </a:spcAft>
              <a:buClr>
                <a:schemeClr val="dk1"/>
              </a:buClr>
              <a:buSzPts val="2000"/>
              <a:buAutoNum type="arabicPeriod"/>
            </a:pPr>
            <a:r>
              <a:rPr lang="en-GB" sz="2000">
                <a:solidFill>
                  <a:schemeClr val="dk1"/>
                </a:solidFill>
              </a:rPr>
              <a:t>You would like to get involved with mentoring younger students and helping more around school?</a:t>
            </a:r>
            <a:endParaRPr sz="2000">
              <a:solidFill>
                <a:schemeClr val="dk1"/>
              </a:solidFill>
            </a:endParaRPr>
          </a:p>
          <a:p>
            <a:pPr indent="-355600" lvl="0" marL="457200" rtl="0" algn="l">
              <a:spcBef>
                <a:spcPts val="0"/>
              </a:spcBef>
              <a:spcAft>
                <a:spcPts val="0"/>
              </a:spcAft>
              <a:buClr>
                <a:schemeClr val="dk1"/>
              </a:buClr>
              <a:buSzPts val="2000"/>
              <a:buAutoNum type="arabicPeriod"/>
            </a:pPr>
            <a:r>
              <a:rPr lang="en-GB" sz="2000">
                <a:solidFill>
                  <a:schemeClr val="dk1"/>
                </a:solidFill>
              </a:rPr>
              <a:t>You need some advice about your post-18 options?</a:t>
            </a:r>
            <a:endParaRPr sz="2000">
              <a:solidFill>
                <a:schemeClr val="dk1"/>
              </a:solidFill>
            </a:endParaRPr>
          </a:p>
          <a:p>
            <a:pPr indent="-355600" lvl="0" marL="457200" rtl="0" algn="l">
              <a:spcBef>
                <a:spcPts val="0"/>
              </a:spcBef>
              <a:spcAft>
                <a:spcPts val="0"/>
              </a:spcAft>
              <a:buClr>
                <a:schemeClr val="dk1"/>
              </a:buClr>
              <a:buSzPts val="2000"/>
              <a:buAutoNum type="arabicPeriod"/>
            </a:pPr>
            <a:r>
              <a:rPr lang="en-GB" sz="2000">
                <a:solidFill>
                  <a:schemeClr val="dk1"/>
                </a:solidFill>
              </a:rPr>
              <a:t>Your alarm goes off in the morning but you feel exhausted, and don’t really enjoy the lesson you have period 1 that day?</a:t>
            </a:r>
            <a:endParaRPr sz="20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t>To conclude</a:t>
            </a:r>
            <a:endParaRPr b="1"/>
          </a:p>
        </p:txBody>
      </p:sp>
      <p:sp>
        <p:nvSpPr>
          <p:cNvPr id="150" name="Google Shape;150;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AutoNum type="arabicPeriod"/>
            </a:pPr>
            <a:r>
              <a:rPr lang="en-GB">
                <a:solidFill>
                  <a:schemeClr val="dk1"/>
                </a:solidFill>
              </a:rPr>
              <a:t>Write down what you are looking forward to most about Sixth Form life.</a:t>
            </a:r>
            <a:endParaRPr>
              <a:solidFill>
                <a:schemeClr val="dk1"/>
              </a:solidFill>
            </a:endParaRPr>
          </a:p>
          <a:p>
            <a:pPr indent="-342900" lvl="0" marL="457200" rtl="0" algn="l">
              <a:spcBef>
                <a:spcPts val="0"/>
              </a:spcBef>
              <a:spcAft>
                <a:spcPts val="0"/>
              </a:spcAft>
              <a:buClr>
                <a:schemeClr val="dk1"/>
              </a:buClr>
              <a:buSzPts val="1800"/>
              <a:buAutoNum type="arabicPeriod"/>
            </a:pPr>
            <a:r>
              <a:rPr lang="en-GB">
                <a:solidFill>
                  <a:schemeClr val="dk1"/>
                </a:solidFill>
              </a:rPr>
              <a:t>Write down what you are most worried about Sixth Form life.</a:t>
            </a:r>
            <a:endParaRPr>
              <a:solidFill>
                <a:schemeClr val="dk1"/>
              </a:solidFill>
            </a:endParaRPr>
          </a:p>
          <a:p>
            <a:pPr indent="-342900" lvl="0" marL="457200" rtl="0" algn="l">
              <a:spcBef>
                <a:spcPts val="0"/>
              </a:spcBef>
              <a:spcAft>
                <a:spcPts val="0"/>
              </a:spcAft>
              <a:buClr>
                <a:schemeClr val="dk1"/>
              </a:buClr>
              <a:buSzPts val="1800"/>
              <a:buAutoNum type="arabicPeriod"/>
            </a:pPr>
            <a:r>
              <a:rPr lang="en-GB">
                <a:solidFill>
                  <a:schemeClr val="dk1"/>
                </a:solidFill>
              </a:rPr>
              <a:t>Then write down any questions you have.</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1200"/>
              </a:spcAft>
              <a:buNone/>
            </a:pPr>
            <a:r>
              <a:rPr b="1" lang="en-GB" sz="2400">
                <a:solidFill>
                  <a:schemeClr val="dk1"/>
                </a:solidFill>
              </a:rPr>
              <a:t>Any questions?</a:t>
            </a:r>
            <a:endParaRPr b="1" sz="24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3107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t>What do you think are the similarities and differences between Year 11 and Sixth Form?</a:t>
            </a:r>
            <a:endParaRPr b="1"/>
          </a:p>
        </p:txBody>
      </p:sp>
      <p:sp>
        <p:nvSpPr>
          <p:cNvPr id="63" name="Google Shape;63;p14"/>
          <p:cNvSpPr txBox="1"/>
          <p:nvPr>
            <p:ph idx="1" type="body"/>
          </p:nvPr>
        </p:nvSpPr>
        <p:spPr>
          <a:xfrm>
            <a:off x="311700" y="131610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GB">
                <a:solidFill>
                  <a:schemeClr val="dk1"/>
                </a:solidFill>
              </a:rPr>
              <a:t>Work in pairs to make a table on the paper in front of you. </a:t>
            </a:r>
            <a:endParaRPr b="1">
              <a:solidFill>
                <a:schemeClr val="dk1"/>
              </a:solidFill>
            </a:endParaRPr>
          </a:p>
        </p:txBody>
      </p:sp>
      <p:graphicFrame>
        <p:nvGraphicFramePr>
          <p:cNvPr id="64" name="Google Shape;64;p14"/>
          <p:cNvGraphicFramePr/>
          <p:nvPr/>
        </p:nvGraphicFramePr>
        <p:xfrm>
          <a:off x="952500" y="2190750"/>
          <a:ext cx="3000000" cy="3000000"/>
        </p:xfrm>
        <a:graphic>
          <a:graphicData uri="http://schemas.openxmlformats.org/drawingml/2006/table">
            <a:tbl>
              <a:tblPr>
                <a:noFill/>
                <a:tableStyleId>{3647A8FD-A395-4AA1-86EB-2AB4B08FAB68}</a:tableStyleId>
              </a:tblPr>
              <a:tblGrid>
                <a:gridCol w="3619500"/>
                <a:gridCol w="3619500"/>
              </a:tblGrid>
              <a:tr h="381000">
                <a:tc>
                  <a:txBody>
                    <a:bodyPr/>
                    <a:lstStyle/>
                    <a:p>
                      <a:pPr indent="0" lvl="0" marL="0" rtl="0" algn="l">
                        <a:spcBef>
                          <a:spcPts val="0"/>
                        </a:spcBef>
                        <a:spcAft>
                          <a:spcPts val="0"/>
                        </a:spcAft>
                        <a:buNone/>
                      </a:pPr>
                      <a:r>
                        <a:rPr b="1" lang="en-GB" sz="2200" u="sng"/>
                        <a:t>Similarities</a:t>
                      </a:r>
                      <a:endParaRPr b="1" sz="2200" u="sng"/>
                    </a:p>
                  </a:txBody>
                  <a:tcPr marT="91425" marB="91425" marR="91425" marL="91425"/>
                </a:tc>
                <a:tc>
                  <a:txBody>
                    <a:bodyPr/>
                    <a:lstStyle/>
                    <a:p>
                      <a:pPr indent="0" lvl="0" marL="0" rtl="0" algn="l">
                        <a:spcBef>
                          <a:spcPts val="0"/>
                        </a:spcBef>
                        <a:spcAft>
                          <a:spcPts val="0"/>
                        </a:spcAft>
                        <a:buNone/>
                      </a:pPr>
                      <a:r>
                        <a:rPr b="1" lang="en-GB" sz="2200" u="sng"/>
                        <a:t>Differences</a:t>
                      </a:r>
                      <a:endParaRPr b="1" sz="2200" u="sng"/>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3107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t>What do you think are the similarities and differences between Year 11 and Sixth Form?</a:t>
            </a:r>
            <a:endParaRPr b="1"/>
          </a:p>
        </p:txBody>
      </p:sp>
      <p:sp>
        <p:nvSpPr>
          <p:cNvPr id="70" name="Google Shape;70;p15"/>
          <p:cNvSpPr txBox="1"/>
          <p:nvPr>
            <p:ph idx="1" type="body"/>
          </p:nvPr>
        </p:nvSpPr>
        <p:spPr>
          <a:xfrm>
            <a:off x="311700" y="131610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GB">
                <a:solidFill>
                  <a:schemeClr val="dk1"/>
                </a:solidFill>
              </a:rPr>
              <a:t>Work in pairs to make a table on the paper in front of you. </a:t>
            </a:r>
            <a:endParaRPr b="1">
              <a:solidFill>
                <a:schemeClr val="dk1"/>
              </a:solidFill>
            </a:endParaRPr>
          </a:p>
        </p:txBody>
      </p:sp>
      <p:graphicFrame>
        <p:nvGraphicFramePr>
          <p:cNvPr id="71" name="Google Shape;71;p15"/>
          <p:cNvGraphicFramePr/>
          <p:nvPr/>
        </p:nvGraphicFramePr>
        <p:xfrm>
          <a:off x="311700" y="1949025"/>
          <a:ext cx="3000000" cy="3000000"/>
        </p:xfrm>
        <a:graphic>
          <a:graphicData uri="http://schemas.openxmlformats.org/drawingml/2006/table">
            <a:tbl>
              <a:tblPr>
                <a:noFill/>
                <a:tableStyleId>{3647A8FD-A395-4AA1-86EB-2AB4B08FAB68}</a:tableStyleId>
              </a:tblPr>
              <a:tblGrid>
                <a:gridCol w="4206575"/>
                <a:gridCol w="4314025"/>
              </a:tblGrid>
              <a:tr h="518125">
                <a:tc>
                  <a:txBody>
                    <a:bodyPr/>
                    <a:lstStyle/>
                    <a:p>
                      <a:pPr indent="0" lvl="0" marL="0" rtl="0" algn="l">
                        <a:spcBef>
                          <a:spcPts val="0"/>
                        </a:spcBef>
                        <a:spcAft>
                          <a:spcPts val="0"/>
                        </a:spcAft>
                        <a:buNone/>
                      </a:pPr>
                      <a:r>
                        <a:rPr b="1" lang="en-GB" sz="2200" u="sng"/>
                        <a:t>Similarities</a:t>
                      </a:r>
                      <a:endParaRPr b="1" sz="2200" u="sng"/>
                    </a:p>
                  </a:txBody>
                  <a:tcPr marT="91425" marB="91425" marR="91425" marL="91425"/>
                </a:tc>
                <a:tc>
                  <a:txBody>
                    <a:bodyPr/>
                    <a:lstStyle/>
                    <a:p>
                      <a:pPr indent="0" lvl="0" marL="0" rtl="0" algn="l">
                        <a:spcBef>
                          <a:spcPts val="0"/>
                        </a:spcBef>
                        <a:spcAft>
                          <a:spcPts val="0"/>
                        </a:spcAft>
                        <a:buNone/>
                      </a:pPr>
                      <a:r>
                        <a:rPr b="1" lang="en-GB" sz="2200" u="sng"/>
                        <a:t>Differences</a:t>
                      </a:r>
                      <a:endParaRPr b="1" sz="2200" u="sng"/>
                    </a:p>
                  </a:txBody>
                  <a:tcPr marT="91425" marB="91425" marR="91425" marL="91425"/>
                </a:tc>
              </a:tr>
              <a:tr h="2410000">
                <a:tc>
                  <a:txBody>
                    <a:bodyPr/>
                    <a:lstStyle/>
                    <a:p>
                      <a:pPr indent="-342900" lvl="0" marL="457200" rtl="0" algn="l">
                        <a:spcBef>
                          <a:spcPts val="0"/>
                        </a:spcBef>
                        <a:spcAft>
                          <a:spcPts val="0"/>
                        </a:spcAft>
                        <a:buSzPts val="1800"/>
                        <a:buChar char="●"/>
                      </a:pPr>
                      <a:r>
                        <a:rPr lang="en-GB" sz="1800"/>
                        <a:t>High behaviour, attendance, punctuality and homework expectations.</a:t>
                      </a:r>
                      <a:endParaRPr sz="1800"/>
                    </a:p>
                    <a:p>
                      <a:pPr indent="-342900" lvl="0" marL="457200" rtl="0" algn="l">
                        <a:spcBef>
                          <a:spcPts val="0"/>
                        </a:spcBef>
                        <a:spcAft>
                          <a:spcPts val="0"/>
                        </a:spcAft>
                        <a:buSzPts val="1800"/>
                        <a:buChar char="●"/>
                      </a:pPr>
                      <a:r>
                        <a:rPr lang="en-GB" sz="1800"/>
                        <a:t>Compulsory tutor time and assemblies.</a:t>
                      </a:r>
                      <a:endParaRPr sz="1800"/>
                    </a:p>
                    <a:p>
                      <a:pPr indent="-342900" lvl="0" marL="457200" rtl="0" algn="l">
                        <a:spcBef>
                          <a:spcPts val="0"/>
                        </a:spcBef>
                        <a:spcAft>
                          <a:spcPts val="0"/>
                        </a:spcAft>
                        <a:buSzPts val="1800"/>
                        <a:buChar char="●"/>
                      </a:pPr>
                      <a:r>
                        <a:rPr lang="en-GB" sz="1800"/>
                        <a:t>PPEs and revision emphasis.</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txBody>
                  <a:tcPr marT="91425" marB="91425" marR="91425" marL="91425"/>
                </a:tc>
                <a:tc>
                  <a:txBody>
                    <a:bodyPr/>
                    <a:lstStyle/>
                    <a:p>
                      <a:pPr indent="0" lvl="0" marL="0" rtl="0" algn="l">
                        <a:spcBef>
                          <a:spcPts val="0"/>
                        </a:spcBef>
                        <a:spcAft>
                          <a:spcPts val="0"/>
                        </a:spcAft>
                        <a:buNone/>
                      </a:pPr>
                      <a:r>
                        <a:t/>
                      </a:r>
                      <a:endParaRPr sz="1800"/>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3107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t>What do you think are the similarities and differences between Year 11 and Sixth Form?</a:t>
            </a:r>
            <a:endParaRPr b="1"/>
          </a:p>
        </p:txBody>
      </p:sp>
      <p:sp>
        <p:nvSpPr>
          <p:cNvPr id="77" name="Google Shape;77;p16"/>
          <p:cNvSpPr txBox="1"/>
          <p:nvPr>
            <p:ph idx="1" type="body"/>
          </p:nvPr>
        </p:nvSpPr>
        <p:spPr>
          <a:xfrm>
            <a:off x="311700" y="131610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GB">
                <a:solidFill>
                  <a:schemeClr val="dk1"/>
                </a:solidFill>
              </a:rPr>
              <a:t>Work in pairs to make a table on the paper in front of you. </a:t>
            </a:r>
            <a:endParaRPr b="1">
              <a:solidFill>
                <a:schemeClr val="dk1"/>
              </a:solidFill>
            </a:endParaRPr>
          </a:p>
        </p:txBody>
      </p:sp>
      <p:graphicFrame>
        <p:nvGraphicFramePr>
          <p:cNvPr id="78" name="Google Shape;78;p16"/>
          <p:cNvGraphicFramePr/>
          <p:nvPr/>
        </p:nvGraphicFramePr>
        <p:xfrm>
          <a:off x="311700" y="1949025"/>
          <a:ext cx="3000000" cy="3000000"/>
        </p:xfrm>
        <a:graphic>
          <a:graphicData uri="http://schemas.openxmlformats.org/drawingml/2006/table">
            <a:tbl>
              <a:tblPr>
                <a:noFill/>
                <a:tableStyleId>{3647A8FD-A395-4AA1-86EB-2AB4B08FAB68}</a:tableStyleId>
              </a:tblPr>
              <a:tblGrid>
                <a:gridCol w="3629100"/>
                <a:gridCol w="4891500"/>
              </a:tblGrid>
              <a:tr h="518125">
                <a:tc>
                  <a:txBody>
                    <a:bodyPr/>
                    <a:lstStyle/>
                    <a:p>
                      <a:pPr indent="0" lvl="0" marL="0" rtl="0" algn="l">
                        <a:spcBef>
                          <a:spcPts val="0"/>
                        </a:spcBef>
                        <a:spcAft>
                          <a:spcPts val="0"/>
                        </a:spcAft>
                        <a:buNone/>
                      </a:pPr>
                      <a:r>
                        <a:rPr b="1" lang="en-GB" sz="2200" u="sng"/>
                        <a:t>Similarities</a:t>
                      </a:r>
                      <a:endParaRPr b="1" sz="2200" u="sng"/>
                    </a:p>
                  </a:txBody>
                  <a:tcPr marT="91425" marB="91425" marR="91425" marL="91425"/>
                </a:tc>
                <a:tc>
                  <a:txBody>
                    <a:bodyPr/>
                    <a:lstStyle/>
                    <a:p>
                      <a:pPr indent="0" lvl="0" marL="0" rtl="0" algn="l">
                        <a:spcBef>
                          <a:spcPts val="0"/>
                        </a:spcBef>
                        <a:spcAft>
                          <a:spcPts val="0"/>
                        </a:spcAft>
                        <a:buNone/>
                      </a:pPr>
                      <a:r>
                        <a:rPr b="1" lang="en-GB" sz="2200" u="sng"/>
                        <a:t>Differences</a:t>
                      </a:r>
                      <a:endParaRPr b="1" sz="2200" u="sng"/>
                    </a:p>
                  </a:txBody>
                  <a:tcPr marT="91425" marB="91425" marR="91425" marL="91425"/>
                </a:tc>
              </a:tr>
              <a:tr h="2410000">
                <a:tc>
                  <a:txBody>
                    <a:bodyPr/>
                    <a:lstStyle/>
                    <a:p>
                      <a:pPr indent="-342900" lvl="0" marL="457200" rtl="0" algn="l">
                        <a:spcBef>
                          <a:spcPts val="0"/>
                        </a:spcBef>
                        <a:spcAft>
                          <a:spcPts val="0"/>
                        </a:spcAft>
                        <a:buSzPts val="1800"/>
                        <a:buChar char="●"/>
                      </a:pPr>
                      <a:r>
                        <a:rPr lang="en-GB" sz="1800"/>
                        <a:t>High behaviour, attendance, punctuality and homework expectations.</a:t>
                      </a:r>
                      <a:endParaRPr sz="1800"/>
                    </a:p>
                    <a:p>
                      <a:pPr indent="-342900" lvl="0" marL="457200" rtl="0" algn="l">
                        <a:spcBef>
                          <a:spcPts val="0"/>
                        </a:spcBef>
                        <a:spcAft>
                          <a:spcPts val="0"/>
                        </a:spcAft>
                        <a:buSzPts val="1800"/>
                        <a:buChar char="●"/>
                      </a:pPr>
                      <a:r>
                        <a:rPr lang="en-GB" sz="1800"/>
                        <a:t>Compulsory tutor time and assemblies.</a:t>
                      </a:r>
                      <a:endParaRPr sz="1800"/>
                    </a:p>
                    <a:p>
                      <a:pPr indent="-342900" lvl="0" marL="457200" rtl="0" algn="l">
                        <a:spcBef>
                          <a:spcPts val="0"/>
                        </a:spcBef>
                        <a:spcAft>
                          <a:spcPts val="0"/>
                        </a:spcAft>
                        <a:buSzPts val="1800"/>
                        <a:buChar char="●"/>
                      </a:pPr>
                      <a:r>
                        <a:rPr lang="en-GB" sz="1800"/>
                        <a:t>PPEs and revision emphasis.</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txBody>
                  <a:tcPr marT="91425" marB="91425" marR="91425" marL="91425"/>
                </a:tc>
                <a:tc>
                  <a:txBody>
                    <a:bodyPr/>
                    <a:lstStyle/>
                    <a:p>
                      <a:pPr indent="-342900" lvl="0" marL="457200" rtl="0" algn="l">
                        <a:spcBef>
                          <a:spcPts val="0"/>
                        </a:spcBef>
                        <a:spcAft>
                          <a:spcPts val="0"/>
                        </a:spcAft>
                        <a:buSzPts val="1800"/>
                        <a:buChar char="●"/>
                      </a:pPr>
                      <a:r>
                        <a:rPr lang="en-GB" sz="1800"/>
                        <a:t>More independence - e.g. study periods.</a:t>
                      </a:r>
                      <a:endParaRPr sz="1800"/>
                    </a:p>
                    <a:p>
                      <a:pPr indent="-342900" lvl="0" marL="457200" rtl="0" algn="l">
                        <a:spcBef>
                          <a:spcPts val="0"/>
                        </a:spcBef>
                        <a:spcAft>
                          <a:spcPts val="0"/>
                        </a:spcAft>
                        <a:buSzPts val="1800"/>
                        <a:buChar char="●"/>
                      </a:pPr>
                      <a:r>
                        <a:rPr lang="en-GB" sz="1800"/>
                        <a:t>Different dress code.</a:t>
                      </a:r>
                      <a:endParaRPr sz="1800"/>
                    </a:p>
                    <a:p>
                      <a:pPr indent="-342900" lvl="0" marL="457200" rtl="0" algn="l">
                        <a:spcBef>
                          <a:spcPts val="0"/>
                        </a:spcBef>
                        <a:spcAft>
                          <a:spcPts val="0"/>
                        </a:spcAft>
                        <a:buSzPts val="1800"/>
                        <a:buChar char="●"/>
                      </a:pPr>
                      <a:r>
                        <a:rPr lang="en-GB" sz="1800"/>
                        <a:t>Preparation for post-18 applications.</a:t>
                      </a:r>
                      <a:endParaRPr sz="1800"/>
                    </a:p>
                    <a:p>
                      <a:pPr indent="-342900" lvl="0" marL="457200" rtl="0" algn="l">
                        <a:spcBef>
                          <a:spcPts val="0"/>
                        </a:spcBef>
                        <a:spcAft>
                          <a:spcPts val="0"/>
                        </a:spcAft>
                        <a:buSzPts val="1800"/>
                        <a:buChar char="●"/>
                      </a:pPr>
                      <a:r>
                        <a:rPr lang="en-GB" sz="1800"/>
                        <a:t>More homework and revision expected.</a:t>
                      </a:r>
                      <a:endParaRPr sz="1800"/>
                    </a:p>
                    <a:p>
                      <a:pPr indent="-342900" lvl="0" marL="457200" rtl="0" algn="l">
                        <a:spcBef>
                          <a:spcPts val="0"/>
                        </a:spcBef>
                        <a:spcAft>
                          <a:spcPts val="0"/>
                        </a:spcAft>
                        <a:buSzPts val="1800"/>
                        <a:buChar char="●"/>
                      </a:pPr>
                      <a:r>
                        <a:rPr lang="en-GB" sz="1800"/>
                        <a:t>Opportunities to support younger students. </a:t>
                      </a:r>
                      <a:endParaRPr sz="1800"/>
                    </a:p>
                    <a:p>
                      <a:pPr indent="-342900" lvl="0" marL="457200" rtl="0" algn="l">
                        <a:spcBef>
                          <a:spcPts val="0"/>
                        </a:spcBef>
                        <a:spcAft>
                          <a:spcPts val="0"/>
                        </a:spcAft>
                        <a:buSzPts val="1800"/>
                        <a:buChar char="●"/>
                      </a:pPr>
                      <a:r>
                        <a:rPr lang="en-GB" sz="1800"/>
                        <a:t>Use of the Sixth Form cafe and study rooms in the E-Block. </a:t>
                      </a:r>
                      <a:endParaRPr sz="1800"/>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2436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t>Some key aspects of life in the Sixth Form</a:t>
            </a:r>
            <a:endParaRPr b="1"/>
          </a:p>
        </p:txBody>
      </p:sp>
      <p:sp>
        <p:nvSpPr>
          <p:cNvPr id="84" name="Google Shape;84;p17"/>
          <p:cNvSpPr txBox="1"/>
          <p:nvPr>
            <p:ph idx="1" type="body"/>
          </p:nvPr>
        </p:nvSpPr>
        <p:spPr>
          <a:xfrm>
            <a:off x="311700" y="785650"/>
            <a:ext cx="8520600" cy="792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GB">
                <a:solidFill>
                  <a:schemeClr val="dk1"/>
                </a:solidFill>
              </a:rPr>
              <a:t>Talk to your partner about what you know about each one. We will then discuss each aspect in turn. </a:t>
            </a:r>
            <a:endParaRPr b="1">
              <a:solidFill>
                <a:schemeClr val="dk1"/>
              </a:solidFill>
            </a:endParaRPr>
          </a:p>
        </p:txBody>
      </p:sp>
      <p:sp>
        <p:nvSpPr>
          <p:cNvPr id="85" name="Google Shape;85;p17"/>
          <p:cNvSpPr/>
          <p:nvPr/>
        </p:nvSpPr>
        <p:spPr>
          <a:xfrm>
            <a:off x="3625950" y="2571750"/>
            <a:ext cx="1678800" cy="11685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txBox="1"/>
          <p:nvPr/>
        </p:nvSpPr>
        <p:spPr>
          <a:xfrm>
            <a:off x="3860250" y="2786550"/>
            <a:ext cx="1423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t>Life in the Sixth Form</a:t>
            </a:r>
            <a:endParaRPr sz="1800"/>
          </a:p>
        </p:txBody>
      </p:sp>
      <p:cxnSp>
        <p:nvCxnSpPr>
          <p:cNvPr id="87" name="Google Shape;87;p17"/>
          <p:cNvCxnSpPr/>
          <p:nvPr/>
        </p:nvCxnSpPr>
        <p:spPr>
          <a:xfrm rot="10800000">
            <a:off x="2578625" y="2699475"/>
            <a:ext cx="1114500" cy="201300"/>
          </a:xfrm>
          <a:prstGeom prst="straightConnector1">
            <a:avLst/>
          </a:prstGeom>
          <a:noFill/>
          <a:ln cap="flat" cmpd="sng" w="9525">
            <a:solidFill>
              <a:schemeClr val="dk2"/>
            </a:solidFill>
            <a:prstDash val="solid"/>
            <a:round/>
            <a:headEnd len="med" w="med" type="none"/>
            <a:tailEnd len="med" w="med" type="none"/>
          </a:ln>
        </p:spPr>
      </p:cxnSp>
      <p:cxnSp>
        <p:nvCxnSpPr>
          <p:cNvPr id="88" name="Google Shape;88;p17"/>
          <p:cNvCxnSpPr/>
          <p:nvPr/>
        </p:nvCxnSpPr>
        <p:spPr>
          <a:xfrm flipH="1" rot="10800000">
            <a:off x="4149725" y="2256275"/>
            <a:ext cx="53700" cy="375900"/>
          </a:xfrm>
          <a:prstGeom prst="straightConnector1">
            <a:avLst/>
          </a:prstGeom>
          <a:noFill/>
          <a:ln cap="flat" cmpd="sng" w="9525">
            <a:solidFill>
              <a:schemeClr val="dk2"/>
            </a:solidFill>
            <a:prstDash val="solid"/>
            <a:round/>
            <a:headEnd len="med" w="med" type="none"/>
            <a:tailEnd len="med" w="med" type="none"/>
          </a:ln>
        </p:spPr>
      </p:cxnSp>
      <p:sp>
        <p:nvSpPr>
          <p:cNvPr id="89" name="Google Shape;89;p17"/>
          <p:cNvSpPr txBox="1"/>
          <p:nvPr/>
        </p:nvSpPr>
        <p:spPr>
          <a:xfrm>
            <a:off x="148025" y="2377025"/>
            <a:ext cx="2430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t>The study rooms and Study Support</a:t>
            </a:r>
            <a:endParaRPr sz="1800"/>
          </a:p>
        </p:txBody>
      </p:sp>
      <p:sp>
        <p:nvSpPr>
          <p:cNvPr id="90" name="Google Shape;90;p17"/>
          <p:cNvSpPr txBox="1"/>
          <p:nvPr/>
        </p:nvSpPr>
        <p:spPr>
          <a:xfrm>
            <a:off x="3330525" y="4055725"/>
            <a:ext cx="2081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t>Subject and university trips</a:t>
            </a:r>
            <a:endParaRPr sz="1800"/>
          </a:p>
        </p:txBody>
      </p:sp>
      <p:sp>
        <p:nvSpPr>
          <p:cNvPr id="91" name="Google Shape;91;p17"/>
          <p:cNvSpPr txBox="1"/>
          <p:nvPr/>
        </p:nvSpPr>
        <p:spPr>
          <a:xfrm>
            <a:off x="5922500" y="3794950"/>
            <a:ext cx="16788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t>Attendance catch up and study referrals</a:t>
            </a:r>
            <a:endParaRPr sz="1800"/>
          </a:p>
        </p:txBody>
      </p:sp>
      <p:sp>
        <p:nvSpPr>
          <p:cNvPr id="92" name="Google Shape;92;p17"/>
          <p:cNvSpPr txBox="1"/>
          <p:nvPr/>
        </p:nvSpPr>
        <p:spPr>
          <a:xfrm>
            <a:off x="6190950" y="3056050"/>
            <a:ext cx="1770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t>Student Leadership</a:t>
            </a:r>
            <a:endParaRPr sz="1800"/>
          </a:p>
        </p:txBody>
      </p:sp>
      <p:sp>
        <p:nvSpPr>
          <p:cNvPr id="93" name="Google Shape;93;p17"/>
          <p:cNvSpPr txBox="1"/>
          <p:nvPr/>
        </p:nvSpPr>
        <p:spPr>
          <a:xfrm>
            <a:off x="4055550" y="1517375"/>
            <a:ext cx="1249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t>The dress code</a:t>
            </a:r>
            <a:endParaRPr sz="1800"/>
          </a:p>
        </p:txBody>
      </p:sp>
      <p:sp>
        <p:nvSpPr>
          <p:cNvPr id="94" name="Google Shape;94;p17"/>
          <p:cNvSpPr txBox="1"/>
          <p:nvPr/>
        </p:nvSpPr>
        <p:spPr>
          <a:xfrm>
            <a:off x="6123725" y="1997525"/>
            <a:ext cx="1509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t>Above &amp; Beyond</a:t>
            </a:r>
            <a:endParaRPr sz="1800"/>
          </a:p>
        </p:txBody>
      </p:sp>
      <p:cxnSp>
        <p:nvCxnSpPr>
          <p:cNvPr id="95" name="Google Shape;95;p17"/>
          <p:cNvCxnSpPr/>
          <p:nvPr/>
        </p:nvCxnSpPr>
        <p:spPr>
          <a:xfrm flipH="1" rot="10800000">
            <a:off x="5210650" y="2524775"/>
            <a:ext cx="966900" cy="282000"/>
          </a:xfrm>
          <a:prstGeom prst="straightConnector1">
            <a:avLst/>
          </a:prstGeom>
          <a:noFill/>
          <a:ln cap="flat" cmpd="sng" w="9525">
            <a:solidFill>
              <a:schemeClr val="dk2"/>
            </a:solidFill>
            <a:prstDash val="solid"/>
            <a:round/>
            <a:headEnd len="med" w="med" type="none"/>
            <a:tailEnd len="med" w="med" type="none"/>
          </a:ln>
        </p:spPr>
      </p:cxnSp>
      <p:cxnSp>
        <p:nvCxnSpPr>
          <p:cNvPr id="96" name="Google Shape;96;p17"/>
          <p:cNvCxnSpPr/>
          <p:nvPr/>
        </p:nvCxnSpPr>
        <p:spPr>
          <a:xfrm>
            <a:off x="5283750" y="3156000"/>
            <a:ext cx="907200" cy="161100"/>
          </a:xfrm>
          <a:prstGeom prst="straightConnector1">
            <a:avLst/>
          </a:prstGeom>
          <a:noFill/>
          <a:ln cap="flat" cmpd="sng" w="9525">
            <a:solidFill>
              <a:schemeClr val="dk2"/>
            </a:solidFill>
            <a:prstDash val="solid"/>
            <a:round/>
            <a:headEnd len="med" w="med" type="none"/>
            <a:tailEnd len="med" w="med" type="none"/>
          </a:ln>
        </p:spPr>
      </p:cxnSp>
      <p:cxnSp>
        <p:nvCxnSpPr>
          <p:cNvPr id="97" name="Google Shape;97;p17"/>
          <p:cNvCxnSpPr/>
          <p:nvPr/>
        </p:nvCxnSpPr>
        <p:spPr>
          <a:xfrm>
            <a:off x="5049500" y="3599100"/>
            <a:ext cx="873000" cy="510300"/>
          </a:xfrm>
          <a:prstGeom prst="straightConnector1">
            <a:avLst/>
          </a:prstGeom>
          <a:noFill/>
          <a:ln cap="flat" cmpd="sng" w="9525">
            <a:solidFill>
              <a:schemeClr val="dk2"/>
            </a:solidFill>
            <a:prstDash val="solid"/>
            <a:round/>
            <a:headEnd len="med" w="med" type="none"/>
            <a:tailEnd len="med" w="med" type="none"/>
          </a:ln>
        </p:spPr>
      </p:cxnSp>
      <p:cxnSp>
        <p:nvCxnSpPr>
          <p:cNvPr id="98" name="Google Shape;98;p17"/>
          <p:cNvCxnSpPr>
            <a:stCxn id="85" idx="4"/>
          </p:cNvCxnSpPr>
          <p:nvPr/>
        </p:nvCxnSpPr>
        <p:spPr>
          <a:xfrm flipH="1">
            <a:off x="4337850" y="3740250"/>
            <a:ext cx="127500" cy="342300"/>
          </a:xfrm>
          <a:prstGeom prst="straightConnector1">
            <a:avLst/>
          </a:prstGeom>
          <a:noFill/>
          <a:ln cap="flat" cmpd="sng" w="9525">
            <a:solidFill>
              <a:schemeClr val="dk2"/>
            </a:solidFill>
            <a:prstDash val="solid"/>
            <a:round/>
            <a:headEnd len="med" w="med" type="none"/>
            <a:tailEnd len="med" w="med" type="none"/>
          </a:ln>
        </p:spPr>
      </p:cxnSp>
      <p:sp>
        <p:nvSpPr>
          <p:cNvPr id="99" name="Google Shape;99;p17"/>
          <p:cNvSpPr txBox="1"/>
          <p:nvPr/>
        </p:nvSpPr>
        <p:spPr>
          <a:xfrm>
            <a:off x="1855650" y="1843988"/>
            <a:ext cx="1770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t>RAG week</a:t>
            </a:r>
            <a:endParaRPr sz="1800"/>
          </a:p>
        </p:txBody>
      </p:sp>
      <p:cxnSp>
        <p:nvCxnSpPr>
          <p:cNvPr id="100" name="Google Shape;100;p17"/>
          <p:cNvCxnSpPr/>
          <p:nvPr/>
        </p:nvCxnSpPr>
        <p:spPr>
          <a:xfrm rot="10800000">
            <a:off x="3061900" y="2229150"/>
            <a:ext cx="805800" cy="483600"/>
          </a:xfrm>
          <a:prstGeom prst="straightConnector1">
            <a:avLst/>
          </a:prstGeom>
          <a:noFill/>
          <a:ln cap="flat" cmpd="sng" w="9525">
            <a:solidFill>
              <a:schemeClr val="dk2"/>
            </a:solidFill>
            <a:prstDash val="solid"/>
            <a:round/>
            <a:headEnd len="med" w="med" type="none"/>
            <a:tailEnd len="med" w="med" type="none"/>
          </a:ln>
        </p:spPr>
      </p:cxnSp>
      <p:cxnSp>
        <p:nvCxnSpPr>
          <p:cNvPr id="101" name="Google Shape;101;p17"/>
          <p:cNvCxnSpPr>
            <a:stCxn id="85" idx="2"/>
          </p:cNvCxnSpPr>
          <p:nvPr/>
        </p:nvCxnSpPr>
        <p:spPr>
          <a:xfrm flipH="1">
            <a:off x="1651950" y="3156000"/>
            <a:ext cx="1974000" cy="416400"/>
          </a:xfrm>
          <a:prstGeom prst="straightConnector1">
            <a:avLst/>
          </a:prstGeom>
          <a:noFill/>
          <a:ln cap="flat" cmpd="sng" w="9525">
            <a:solidFill>
              <a:schemeClr val="dk2"/>
            </a:solidFill>
            <a:prstDash val="solid"/>
            <a:round/>
            <a:headEnd len="med" w="med" type="none"/>
            <a:tailEnd len="med" w="med" type="none"/>
          </a:ln>
        </p:spPr>
      </p:cxnSp>
      <p:cxnSp>
        <p:nvCxnSpPr>
          <p:cNvPr id="102" name="Google Shape;102;p17"/>
          <p:cNvCxnSpPr/>
          <p:nvPr/>
        </p:nvCxnSpPr>
        <p:spPr>
          <a:xfrm flipH="1">
            <a:off x="2497975" y="3424525"/>
            <a:ext cx="1181700" cy="725100"/>
          </a:xfrm>
          <a:prstGeom prst="straightConnector1">
            <a:avLst/>
          </a:prstGeom>
          <a:noFill/>
          <a:ln cap="flat" cmpd="sng" w="9525">
            <a:solidFill>
              <a:schemeClr val="dk2"/>
            </a:solidFill>
            <a:prstDash val="solid"/>
            <a:round/>
            <a:headEnd len="med" w="med" type="none"/>
            <a:tailEnd len="med" w="med" type="none"/>
          </a:ln>
        </p:spPr>
      </p:cxnSp>
      <p:sp>
        <p:nvSpPr>
          <p:cNvPr id="103" name="Google Shape;103;p17"/>
          <p:cNvSpPr txBox="1"/>
          <p:nvPr/>
        </p:nvSpPr>
        <p:spPr>
          <a:xfrm>
            <a:off x="402750" y="3115925"/>
            <a:ext cx="1249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t>PPG meetings</a:t>
            </a:r>
            <a:endParaRPr sz="1800"/>
          </a:p>
        </p:txBody>
      </p:sp>
      <p:sp>
        <p:nvSpPr>
          <p:cNvPr id="104" name="Google Shape;104;p17"/>
          <p:cNvSpPr txBox="1"/>
          <p:nvPr/>
        </p:nvSpPr>
        <p:spPr>
          <a:xfrm>
            <a:off x="255150" y="4055725"/>
            <a:ext cx="2242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t>Homework/revision expectations</a:t>
            </a:r>
            <a:endParaRPr sz="1800"/>
          </a:p>
        </p:txBody>
      </p:sp>
      <p:cxnSp>
        <p:nvCxnSpPr>
          <p:cNvPr id="105" name="Google Shape;105;p17"/>
          <p:cNvCxnSpPr/>
          <p:nvPr/>
        </p:nvCxnSpPr>
        <p:spPr>
          <a:xfrm flipH="1" rot="10800000">
            <a:off x="4834625" y="1799600"/>
            <a:ext cx="1289100" cy="846000"/>
          </a:xfrm>
          <a:prstGeom prst="straightConnector1">
            <a:avLst/>
          </a:prstGeom>
          <a:noFill/>
          <a:ln cap="flat" cmpd="sng" w="9525">
            <a:solidFill>
              <a:schemeClr val="dk2"/>
            </a:solidFill>
            <a:prstDash val="solid"/>
            <a:round/>
            <a:headEnd len="med" w="med" type="none"/>
            <a:tailEnd len="med" w="med" type="none"/>
          </a:ln>
        </p:spPr>
      </p:cxnSp>
      <p:sp>
        <p:nvSpPr>
          <p:cNvPr id="106" name="Google Shape;106;p17"/>
          <p:cNvSpPr txBox="1"/>
          <p:nvPr/>
        </p:nvSpPr>
        <p:spPr>
          <a:xfrm>
            <a:off x="6123725" y="1439700"/>
            <a:ext cx="2350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t>The Sixth Form cafe</a:t>
            </a:r>
            <a:endParaRPr sz="1800"/>
          </a:p>
        </p:txBody>
      </p:sp>
      <p:cxnSp>
        <p:nvCxnSpPr>
          <p:cNvPr id="107" name="Google Shape;107;p17"/>
          <p:cNvCxnSpPr>
            <a:endCxn id="108" idx="1"/>
          </p:cNvCxnSpPr>
          <p:nvPr/>
        </p:nvCxnSpPr>
        <p:spPr>
          <a:xfrm flipH="1" rot="10800000">
            <a:off x="5254000" y="2665775"/>
            <a:ext cx="2266500" cy="321600"/>
          </a:xfrm>
          <a:prstGeom prst="straightConnector1">
            <a:avLst/>
          </a:prstGeom>
          <a:noFill/>
          <a:ln cap="flat" cmpd="sng" w="9525">
            <a:solidFill>
              <a:schemeClr val="dk2"/>
            </a:solidFill>
            <a:prstDash val="solid"/>
            <a:round/>
            <a:headEnd len="med" w="med" type="none"/>
            <a:tailEnd len="med" w="med" type="none"/>
          </a:ln>
        </p:spPr>
      </p:cxnSp>
      <p:sp>
        <p:nvSpPr>
          <p:cNvPr id="108" name="Google Shape;108;p17"/>
          <p:cNvSpPr txBox="1"/>
          <p:nvPr/>
        </p:nvSpPr>
        <p:spPr>
          <a:xfrm>
            <a:off x="7520500" y="2111675"/>
            <a:ext cx="15090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500"/>
              <a:t>Cucina vouchers and wheel of fortune!</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t>Wellbeing support in the Sixth Form</a:t>
            </a:r>
            <a:endParaRPr b="1"/>
          </a:p>
        </p:txBody>
      </p:sp>
      <p:sp>
        <p:nvSpPr>
          <p:cNvPr id="114" name="Google Shape;114;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chemeClr val="dk1"/>
                </a:solidFill>
              </a:rPr>
              <a:t>We take your wellbeing very seriously in the Sixth Form. Here’s just a few ways how:</a:t>
            </a:r>
            <a:endParaRPr>
              <a:solidFill>
                <a:schemeClr val="dk1"/>
              </a:solidFill>
            </a:endParaRPr>
          </a:p>
          <a:p>
            <a:pPr indent="-342900" lvl="0" marL="457200" rtl="0" algn="l">
              <a:spcBef>
                <a:spcPts val="1200"/>
              </a:spcBef>
              <a:spcAft>
                <a:spcPts val="0"/>
              </a:spcAft>
              <a:buClr>
                <a:schemeClr val="dk1"/>
              </a:buClr>
              <a:buSzPts val="1800"/>
              <a:buAutoNum type="arabicPeriod"/>
            </a:pPr>
            <a:r>
              <a:rPr lang="en-GB">
                <a:solidFill>
                  <a:schemeClr val="dk1"/>
                </a:solidFill>
              </a:rPr>
              <a:t>Regular tutorials and assemblies on mental health and wellbeing.</a:t>
            </a:r>
            <a:endParaRPr>
              <a:solidFill>
                <a:schemeClr val="dk1"/>
              </a:solidFill>
            </a:endParaRPr>
          </a:p>
          <a:p>
            <a:pPr indent="-342900" lvl="0" marL="457200" rtl="0" algn="l">
              <a:spcBef>
                <a:spcPts val="0"/>
              </a:spcBef>
              <a:spcAft>
                <a:spcPts val="0"/>
              </a:spcAft>
              <a:buClr>
                <a:schemeClr val="dk1"/>
              </a:buClr>
              <a:buSzPts val="1800"/>
              <a:buAutoNum type="arabicPeriod"/>
            </a:pPr>
            <a:r>
              <a:rPr lang="en-GB">
                <a:solidFill>
                  <a:schemeClr val="dk1"/>
                </a:solidFill>
              </a:rPr>
              <a:t>Form tutor, learning mentors and Heads of Year who are here for you to talk to about your wellbeing. </a:t>
            </a:r>
            <a:endParaRPr>
              <a:solidFill>
                <a:schemeClr val="dk1"/>
              </a:solidFill>
            </a:endParaRPr>
          </a:p>
          <a:p>
            <a:pPr indent="-342900" lvl="0" marL="457200" rtl="0" algn="l">
              <a:spcBef>
                <a:spcPts val="0"/>
              </a:spcBef>
              <a:spcAft>
                <a:spcPts val="0"/>
              </a:spcAft>
              <a:buClr>
                <a:schemeClr val="dk1"/>
              </a:buClr>
              <a:buSzPts val="1800"/>
              <a:buAutoNum type="arabicPeriod"/>
            </a:pPr>
            <a:r>
              <a:rPr lang="en-GB">
                <a:solidFill>
                  <a:schemeClr val="dk1"/>
                </a:solidFill>
              </a:rPr>
              <a:t>De-stress tutorials and after school activities to help you relax.</a:t>
            </a:r>
            <a:endParaRPr>
              <a:solidFill>
                <a:schemeClr val="dk1"/>
              </a:solidFill>
            </a:endParaRPr>
          </a:p>
          <a:p>
            <a:pPr indent="0" lvl="0" marL="0" rtl="0" algn="l">
              <a:spcBef>
                <a:spcPts val="1200"/>
              </a:spcBef>
              <a:spcAft>
                <a:spcPts val="1200"/>
              </a:spcAft>
              <a:buNone/>
            </a:pPr>
            <a:r>
              <a:rPr b="1" lang="en-GB" u="sng">
                <a:solidFill>
                  <a:schemeClr val="dk1"/>
                </a:solidFill>
              </a:rPr>
              <a:t>Remember:</a:t>
            </a:r>
            <a:r>
              <a:rPr b="1" lang="en-GB">
                <a:solidFill>
                  <a:schemeClr val="dk1"/>
                </a:solidFill>
              </a:rPr>
              <a:t> We are always here to listen to you and do our best to support you.</a:t>
            </a:r>
            <a:endParaRPr b="1">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Wellbeing support - SF team</a:t>
            </a:r>
            <a:endParaRPr/>
          </a:p>
        </p:txBody>
      </p:sp>
      <p:sp>
        <p:nvSpPr>
          <p:cNvPr id="120" name="Google Shape;120;p19"/>
          <p:cNvSpPr txBox="1"/>
          <p:nvPr>
            <p:ph idx="1" type="body"/>
          </p:nvPr>
        </p:nvSpPr>
        <p:spPr>
          <a:xfrm>
            <a:off x="311700" y="931600"/>
            <a:ext cx="8520600" cy="4212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GB"/>
              <a:t>Form Tutor </a:t>
            </a:r>
            <a:endParaRPr b="1"/>
          </a:p>
          <a:p>
            <a:pPr indent="0" lvl="0" marL="0" rtl="0" algn="l">
              <a:spcBef>
                <a:spcPts val="1200"/>
              </a:spcBef>
              <a:spcAft>
                <a:spcPts val="0"/>
              </a:spcAft>
              <a:buNone/>
            </a:pPr>
            <a:r>
              <a:rPr lang="en-GB"/>
              <a:t>The form tutor has a crucial role with the school and as a first contact for students. Your form tutor will see you everyday, checking in on your wellbeing, workload and life in general. Form tutors will also monitor your attendance and liaise with your subject teachers and the Sixth Form Team if necessary. </a:t>
            </a:r>
            <a:endParaRPr/>
          </a:p>
          <a:p>
            <a:pPr indent="0" lvl="0" marL="0" rtl="0" algn="l">
              <a:spcBef>
                <a:spcPts val="1200"/>
              </a:spcBef>
              <a:spcAft>
                <a:spcPts val="0"/>
              </a:spcAft>
              <a:buNone/>
            </a:pPr>
            <a:r>
              <a:rPr b="1" lang="en-GB"/>
              <a:t>Assistant Head of Year </a:t>
            </a:r>
            <a:endParaRPr b="1"/>
          </a:p>
          <a:p>
            <a:pPr indent="0" lvl="0" marL="0" rtl="0" algn="l">
              <a:spcBef>
                <a:spcPts val="1200"/>
              </a:spcBef>
              <a:spcAft>
                <a:spcPts val="0"/>
              </a:spcAft>
              <a:buNone/>
            </a:pPr>
            <a:r>
              <a:rPr lang="en-GB"/>
              <a:t>Your assistant head of Year will pastoral assistants support students in a variety of ways. They monitor student attendance to identify any potential issues, they work with students who may need additional support; either academically or in terms of their wellbeing. </a:t>
            </a:r>
            <a:endParaRPr/>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Wellbeing support - SF team</a:t>
            </a:r>
            <a:endParaRPr/>
          </a:p>
        </p:txBody>
      </p:sp>
      <p:sp>
        <p:nvSpPr>
          <p:cNvPr id="126" name="Google Shape;126;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GB"/>
              <a:t>Head of Year </a:t>
            </a:r>
            <a:endParaRPr b="1"/>
          </a:p>
          <a:p>
            <a:pPr indent="0" lvl="0" marL="0" rtl="0" algn="l">
              <a:spcBef>
                <a:spcPts val="1200"/>
              </a:spcBef>
              <a:spcAft>
                <a:spcPts val="1200"/>
              </a:spcAft>
              <a:buClr>
                <a:schemeClr val="dk1"/>
              </a:buClr>
              <a:buSzPts val="1100"/>
              <a:buFont typeface="Arial"/>
              <a:buNone/>
            </a:pPr>
            <a:r>
              <a:rPr lang="en-GB"/>
              <a:t>Your Head of Year is a key figure in your time at RHS. Your Head of Year will monitor your overall academic progress, your attendance, and your wellbeing. They will offer support in a number of different ways should you need it as well as well as staying in contact with your parents / carers as appropriate. As well as your form tutor, they will get to know you and give you opportunities to develop and reach your full potential.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Wellbeing support </a:t>
            </a:r>
            <a:endParaRPr/>
          </a:p>
        </p:txBody>
      </p:sp>
      <p:sp>
        <p:nvSpPr>
          <p:cNvPr id="132" name="Google Shape;132;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GB"/>
              <a:t>Learning Mentors </a:t>
            </a:r>
            <a:endParaRPr b="1"/>
          </a:p>
          <a:p>
            <a:pPr indent="0" lvl="0" marL="0" rtl="0" algn="l">
              <a:spcBef>
                <a:spcPts val="1200"/>
              </a:spcBef>
              <a:spcAft>
                <a:spcPts val="0"/>
              </a:spcAft>
              <a:buNone/>
            </a:pPr>
            <a:r>
              <a:rPr lang="en-GB"/>
              <a:t>Ms Bonny and Ms Forde,</a:t>
            </a:r>
            <a:r>
              <a:rPr lang="en-GB"/>
              <a:t> who will support and guide you to develop good study habits. Our role is key to you becoming an effective learner; a student who makes the most of their supported and independent study sessions. We also mentor students who may need extra support around their wellbeing. </a:t>
            </a:r>
            <a:endParaRPr/>
          </a:p>
          <a:p>
            <a:pPr indent="0" lvl="0" marL="0" rtl="0" algn="l">
              <a:spcBef>
                <a:spcPts val="1200"/>
              </a:spcBef>
              <a:spcAft>
                <a:spcPts val="0"/>
              </a:spcAft>
              <a:buNone/>
            </a:pPr>
            <a:r>
              <a:rPr b="1" lang="en-GB"/>
              <a:t>Subject Teachers</a:t>
            </a:r>
            <a:r>
              <a:rPr lang="en-GB"/>
              <a:t> </a:t>
            </a:r>
            <a:endParaRPr/>
          </a:p>
          <a:p>
            <a:pPr indent="0" lvl="0" marL="0" rtl="0" algn="l">
              <a:spcBef>
                <a:spcPts val="1200"/>
              </a:spcBef>
              <a:spcAft>
                <a:spcPts val="0"/>
              </a:spcAft>
              <a:buClr>
                <a:schemeClr val="dk1"/>
              </a:buClr>
              <a:buSzPts val="1100"/>
              <a:buFont typeface="Arial"/>
              <a:buNone/>
            </a:pPr>
            <a:r>
              <a:rPr lang="en-GB"/>
              <a:t>For academic issues, your class teacher will usually be the best person to speak to. Targeted intervention sessions will be arranged for students who need it.</a:t>
            </a:r>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