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5468280e1e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5468280e1e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5468280e1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5468280e1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5468280e1e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5468280e1e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3550ddfd02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3550ddfd02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3550ddfd02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3550ddfd02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3550ddfd02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3550ddfd02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e0000e031a_0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ge0000e031a_0_3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3550ddfd02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3550ddfd02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3550ddfd02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3550ddfd02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3550ddfd02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3550ddfd02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3550ddfd0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3550ddfd0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3550ddfd02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3550ddfd02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3550ddfd02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g13550ddfd02_0_3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3a700c28b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13a700c28b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3550ddfd0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3550ddfd0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3550ddfd0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3550ddfd0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3550ddfd02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3550ddfd02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3550ddfd02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3550ddfd0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3550ddfd0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3550ddfd0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3550ddfd02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3550ddfd02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3550ddfd02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3550ddfd02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52" name="Google Shape;52;p13"/>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53" name="Google Shape;53;p13"/>
          <p:cNvSpPr txBox="1"/>
          <p:nvPr>
            <p:ph idx="10" type="dt"/>
          </p:nvPr>
        </p:nvSpPr>
        <p:spPr>
          <a:xfrm>
            <a:off x="457200" y="4683919"/>
            <a:ext cx="2133600" cy="3570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4" name="Google Shape;54;p13"/>
          <p:cNvSpPr txBox="1"/>
          <p:nvPr>
            <p:ph idx="11" type="ftr"/>
          </p:nvPr>
        </p:nvSpPr>
        <p:spPr>
          <a:xfrm>
            <a:off x="3124200" y="4683919"/>
            <a:ext cx="2895600" cy="3570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5" name="Google Shape;55;p13"/>
          <p:cNvSpPr txBox="1"/>
          <p:nvPr>
            <p:ph idx="12" type="sldNum"/>
          </p:nvPr>
        </p:nvSpPr>
        <p:spPr>
          <a:xfrm>
            <a:off x="6553200" y="4683919"/>
            <a:ext cx="2133600" cy="3570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sz="1000">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CC"/>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ruisliphigh.com/sixth-form/the-rhs-sixth-form-one-stop-shop/" TargetMode="Externa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sites.google.com/ruisliphigh.org.uk/rhs-sixthform-onestopshop/home" TargetMode="Externa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www.futurelearn.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sites.google.com/ruisliphigh.org.uk/rhs-sixthform-onestopshop/post-18/university/degree-subjects" TargetMode="External"/><Relationship Id="rId4" Type="http://schemas.openxmlformats.org/officeDocument/2006/relationships/hyperlink" Target="https://www.futurelearn.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hyperlink" Target="https://digital.ucas.com/search" TargetMode="External"/><Relationship Id="rId4" Type="http://schemas.openxmlformats.org/officeDocument/2006/relationships/image" Target="../media/image8.png"/><Relationship Id="rId5" Type="http://schemas.openxmlformats.org/officeDocument/2006/relationships/hyperlink" Target="https://www.ucas.com/explore/subjects" TargetMode="External"/><Relationship Id="rId6" Type="http://schemas.openxmlformats.org/officeDocument/2006/relationships/hyperlink" Target="https://sites.google.com/ruisliphigh.org.uk/rhs-sixthform-onestopshop/post-18/university/degree-subject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ucas.com/explore/subject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gov.uk/apply-apprenticeship"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ctrTitle"/>
          </p:nvPr>
        </p:nvSpPr>
        <p:spPr>
          <a:xfrm>
            <a:off x="1013900" y="1584575"/>
            <a:ext cx="7796100" cy="1224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GB" u="sng"/>
              <a:t>Sixth Form Induction Day 2025</a:t>
            </a:r>
            <a:endParaRPr b="1" u="sng"/>
          </a:p>
          <a:p>
            <a:pPr indent="0" lvl="0" marL="0" rtl="0" algn="ctr">
              <a:spcBef>
                <a:spcPts val="0"/>
              </a:spcBef>
              <a:spcAft>
                <a:spcPts val="0"/>
              </a:spcAft>
              <a:buNone/>
            </a:pPr>
            <a:r>
              <a:rPr lang="en-GB"/>
              <a:t>Post-18 Support</a:t>
            </a:r>
            <a:endParaRPr/>
          </a:p>
        </p:txBody>
      </p:sp>
      <p:pic>
        <p:nvPicPr>
          <p:cNvPr id="61" name="Google Shape;61;p14"/>
          <p:cNvPicPr preferRelativeResize="0"/>
          <p:nvPr/>
        </p:nvPicPr>
        <p:blipFill>
          <a:blip r:embed="rId3">
            <a:alphaModFix/>
          </a:blip>
          <a:stretch>
            <a:fillRect/>
          </a:stretch>
        </p:blipFill>
        <p:spPr>
          <a:xfrm>
            <a:off x="6" y="0"/>
            <a:ext cx="585788" cy="5143500"/>
          </a:xfrm>
          <a:prstGeom prst="rect">
            <a:avLst/>
          </a:prstGeom>
          <a:noFill/>
          <a:ln>
            <a:noFill/>
          </a:ln>
        </p:spPr>
      </p:pic>
      <p:pic>
        <p:nvPicPr>
          <p:cNvPr id="62" name="Google Shape;62;p14"/>
          <p:cNvPicPr preferRelativeResize="0"/>
          <p:nvPr/>
        </p:nvPicPr>
        <p:blipFill>
          <a:blip r:embed="rId4">
            <a:alphaModFix/>
          </a:blip>
          <a:stretch>
            <a:fillRect/>
          </a:stretch>
        </p:blipFill>
        <p:spPr>
          <a:xfrm>
            <a:off x="1108724" y="3481750"/>
            <a:ext cx="3063900" cy="1016050"/>
          </a:xfrm>
          <a:prstGeom prst="rect">
            <a:avLst/>
          </a:prstGeom>
          <a:noFill/>
          <a:ln>
            <a:noFill/>
          </a:ln>
        </p:spPr>
      </p:pic>
      <p:pic>
        <p:nvPicPr>
          <p:cNvPr id="63" name="Google Shape;63;p14"/>
          <p:cNvPicPr preferRelativeResize="0"/>
          <p:nvPr/>
        </p:nvPicPr>
        <p:blipFill>
          <a:blip r:embed="rId5">
            <a:alphaModFix/>
          </a:blip>
          <a:stretch>
            <a:fillRect/>
          </a:stretch>
        </p:blipFill>
        <p:spPr>
          <a:xfrm>
            <a:off x="4940168" y="3381863"/>
            <a:ext cx="3775025" cy="1414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Search ‘</a:t>
            </a:r>
            <a:r>
              <a:rPr lang="en-GB" u="sng">
                <a:solidFill>
                  <a:schemeClr val="hlink"/>
                </a:solidFill>
                <a:hlinkClick r:id="rId3"/>
              </a:rPr>
              <a:t>Ruislip High School One Stop Shop’</a:t>
            </a:r>
            <a:r>
              <a:rPr lang="en-GB"/>
              <a:t> </a:t>
            </a:r>
            <a:endParaRPr/>
          </a:p>
        </p:txBody>
      </p:sp>
      <p:sp>
        <p:nvSpPr>
          <p:cNvPr id="117" name="Google Shape;117;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18" name="Google Shape;118;p23"/>
          <p:cNvPicPr preferRelativeResize="0"/>
          <p:nvPr/>
        </p:nvPicPr>
        <p:blipFill rotWithShape="1">
          <a:blip r:embed="rId4">
            <a:alphaModFix/>
          </a:blip>
          <a:srcRect b="14543" l="0" r="0" t="10527"/>
          <a:stretch/>
        </p:blipFill>
        <p:spPr>
          <a:xfrm>
            <a:off x="-53425" y="1205750"/>
            <a:ext cx="9144000" cy="3853799"/>
          </a:xfrm>
          <a:prstGeom prst="rect">
            <a:avLst/>
          </a:prstGeom>
          <a:noFill/>
          <a:ln>
            <a:noFill/>
          </a:ln>
        </p:spPr>
      </p:pic>
      <p:sp>
        <p:nvSpPr>
          <p:cNvPr id="119" name="Google Shape;119;p23"/>
          <p:cNvSpPr/>
          <p:nvPr/>
        </p:nvSpPr>
        <p:spPr>
          <a:xfrm>
            <a:off x="5227450" y="3991150"/>
            <a:ext cx="1488000" cy="3891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4"/>
          <p:cNvSpPr txBox="1"/>
          <p:nvPr>
            <p:ph type="title"/>
          </p:nvPr>
        </p:nvSpPr>
        <p:spPr>
          <a:xfrm>
            <a:off x="311700" y="711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u="sng">
                <a:solidFill>
                  <a:schemeClr val="hlink"/>
                </a:solidFill>
                <a:hlinkClick r:id="rId3"/>
              </a:rPr>
              <a:t>On the Sixth Form One Stop Shop, there is lots of guidance on what to do when you leave RHS</a:t>
            </a:r>
            <a:endParaRPr/>
          </a:p>
        </p:txBody>
      </p:sp>
      <p:sp>
        <p:nvSpPr>
          <p:cNvPr id="125" name="Google Shape;125;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26" name="Google Shape;126;p24"/>
          <p:cNvPicPr preferRelativeResize="0"/>
          <p:nvPr/>
        </p:nvPicPr>
        <p:blipFill rotWithShape="1">
          <a:blip r:embed="rId4">
            <a:alphaModFix/>
          </a:blip>
          <a:srcRect b="9108" l="23990" r="23969" t="18485"/>
          <a:stretch/>
        </p:blipFill>
        <p:spPr>
          <a:xfrm>
            <a:off x="1903413" y="966300"/>
            <a:ext cx="5337173" cy="4177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33" name="Google Shape;133;p25"/>
          <p:cNvPicPr preferRelativeResize="0"/>
          <p:nvPr/>
        </p:nvPicPr>
        <p:blipFill rotWithShape="1">
          <a:blip r:embed="rId3">
            <a:alphaModFix/>
          </a:blip>
          <a:srcRect b="3813" l="23151" r="22027" t="13288"/>
          <a:stretch/>
        </p:blipFill>
        <p:spPr>
          <a:xfrm>
            <a:off x="1895900" y="445025"/>
            <a:ext cx="5013149" cy="42636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6"/>
          <p:cNvSpPr txBox="1"/>
          <p:nvPr>
            <p:ph type="ctrTitle"/>
          </p:nvPr>
        </p:nvSpPr>
        <p:spPr>
          <a:xfrm>
            <a:off x="311708" y="1545450"/>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RHS SIXTH FORM POST-18 SUCCESS STORIES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u="sng"/>
              <a:t>Post-18 Success Stories from 2024 Leavers</a:t>
            </a:r>
            <a:endParaRPr b="1" u="sng"/>
          </a:p>
        </p:txBody>
      </p:sp>
      <p:sp>
        <p:nvSpPr>
          <p:cNvPr id="144" name="Google Shape;144;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GB">
                <a:solidFill>
                  <a:schemeClr val="dk1"/>
                </a:solidFill>
              </a:rPr>
              <a:t>Ruislip High School saw the most progress in our students than any other school in the borough of Hillingdon</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Seven students secured interviews with Oxford or Cambridge Universities</a:t>
            </a:r>
            <a:endParaRPr>
              <a:solidFill>
                <a:schemeClr val="dk1"/>
              </a:solidFill>
            </a:endParaRPr>
          </a:p>
          <a:p>
            <a:pPr indent="0" lvl="0" marL="457200" rtl="0" algn="l">
              <a:spcBef>
                <a:spcPts val="1600"/>
              </a:spcBef>
              <a:spcAft>
                <a:spcPts val="0"/>
              </a:spcAft>
              <a:buNone/>
            </a:pPr>
            <a:r>
              <a:t/>
            </a:r>
            <a:endParaRPr>
              <a:solidFill>
                <a:schemeClr val="dk1"/>
              </a:solidFill>
            </a:endParaRPr>
          </a:p>
          <a:p>
            <a:pPr indent="-342900" lvl="0" marL="457200" rtl="0" algn="l">
              <a:spcBef>
                <a:spcPts val="1600"/>
              </a:spcBef>
              <a:spcAft>
                <a:spcPts val="0"/>
              </a:spcAft>
              <a:buClr>
                <a:schemeClr val="dk1"/>
              </a:buClr>
              <a:buSzPts val="1800"/>
              <a:buChar char="●"/>
            </a:pPr>
            <a:r>
              <a:rPr lang="en-GB">
                <a:solidFill>
                  <a:schemeClr val="dk1"/>
                </a:solidFill>
              </a:rPr>
              <a:t>Parham Golbaz Shomaly went on to do a </a:t>
            </a:r>
            <a:r>
              <a:rPr lang="en-GB">
                <a:solidFill>
                  <a:schemeClr val="dk1"/>
                </a:solidFill>
              </a:rPr>
              <a:t>apprenticeship</a:t>
            </a:r>
            <a:r>
              <a:rPr lang="en-GB">
                <a:solidFill>
                  <a:schemeClr val="dk1"/>
                </a:solidFill>
              </a:rPr>
              <a:t> with a top financial firm and is loving his work.</a:t>
            </a:r>
            <a:endParaRPr>
              <a:solidFill>
                <a:schemeClr val="dk1"/>
              </a:solidFill>
            </a:endParaRPr>
          </a:p>
          <a:p>
            <a:pPr indent="0" lvl="0" marL="457200" rtl="0" algn="l">
              <a:spcBef>
                <a:spcPts val="1600"/>
              </a:spcBef>
              <a:spcAft>
                <a:spcPts val="0"/>
              </a:spcAft>
              <a:buNone/>
            </a:pPr>
            <a:r>
              <a:t/>
            </a:r>
            <a:endParaRPr>
              <a:solidFill>
                <a:schemeClr val="dk1"/>
              </a:solidFill>
            </a:endParaRPr>
          </a:p>
          <a:p>
            <a:pPr indent="-342900" lvl="0" marL="457200" rtl="0" algn="l">
              <a:spcBef>
                <a:spcPts val="1600"/>
              </a:spcBef>
              <a:spcAft>
                <a:spcPts val="0"/>
              </a:spcAft>
              <a:buClr>
                <a:schemeClr val="dk1"/>
              </a:buClr>
              <a:buSzPts val="1800"/>
              <a:buChar char="●"/>
            </a:pPr>
            <a:r>
              <a:rPr lang="en-GB">
                <a:solidFill>
                  <a:schemeClr val="dk1"/>
                </a:solidFill>
              </a:rPr>
              <a:t>Every student who applied for university was offered at least one place (many were offered all five!) </a:t>
            </a:r>
            <a:endParaRPr>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8"/>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GB" u="sng"/>
              <a:t>EXTENSION TASK</a:t>
            </a:r>
            <a:endParaRPr b="1" u="sng"/>
          </a:p>
          <a:p>
            <a:pPr indent="0" lvl="0" marL="0" rtl="0" algn="ctr">
              <a:spcBef>
                <a:spcPts val="0"/>
              </a:spcBef>
              <a:spcAft>
                <a:spcPts val="0"/>
              </a:spcAft>
              <a:buNone/>
            </a:pPr>
            <a:r>
              <a:rPr lang="en-GB"/>
              <a:t>BUILDING EVIDENCE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9"/>
          <p:cNvSpPr txBox="1"/>
          <p:nvPr>
            <p:ph type="title"/>
          </p:nvPr>
        </p:nvSpPr>
        <p:spPr>
          <a:xfrm>
            <a:off x="457200" y="67144"/>
            <a:ext cx="8229600" cy="554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2800"/>
              <a:buFont typeface="Arial"/>
              <a:buNone/>
            </a:pPr>
            <a:r>
              <a:rPr b="1" lang="en-GB" u="sng"/>
              <a:t>Chromebook Research: Apprenticeships </a:t>
            </a:r>
            <a:endParaRPr u="sng"/>
          </a:p>
        </p:txBody>
      </p:sp>
      <p:sp>
        <p:nvSpPr>
          <p:cNvPr id="155" name="Google Shape;155;p29"/>
          <p:cNvSpPr txBox="1"/>
          <p:nvPr/>
        </p:nvSpPr>
        <p:spPr>
          <a:xfrm>
            <a:off x="360300" y="738663"/>
            <a:ext cx="4211700" cy="3943200"/>
          </a:xfrm>
          <a:prstGeom prst="rect">
            <a:avLst/>
          </a:prstGeom>
          <a:solidFill>
            <a:srgbClr val="FFFFCC"/>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rPr b="1" lang="en-GB" sz="1900">
                <a:solidFill>
                  <a:schemeClr val="dk1"/>
                </a:solidFill>
              </a:rPr>
              <a:t>If you are interested in applying for an apprenticeship after you leave RHS Sixth Form, then you should work through Section A of this booklet which will provide </a:t>
            </a:r>
            <a:r>
              <a:rPr b="1" lang="en-GB" sz="1900">
                <a:solidFill>
                  <a:schemeClr val="dk1"/>
                </a:solidFill>
              </a:rPr>
              <a:t>you</a:t>
            </a:r>
            <a:r>
              <a:rPr b="1" lang="en-GB" sz="1900">
                <a:solidFill>
                  <a:schemeClr val="dk1"/>
                </a:solidFill>
              </a:rPr>
              <a:t> with everything you need to know about apprenticeships.</a:t>
            </a:r>
            <a:endParaRPr b="1" sz="1900">
              <a:solidFill>
                <a:schemeClr val="dk1"/>
              </a:solidFill>
            </a:endParaRPr>
          </a:p>
          <a:p>
            <a:pPr indent="0" lvl="0" marL="0" marR="0" rtl="0" algn="ctr">
              <a:lnSpc>
                <a:spcPct val="100000"/>
              </a:lnSpc>
              <a:spcBef>
                <a:spcPts val="0"/>
              </a:spcBef>
              <a:spcAft>
                <a:spcPts val="0"/>
              </a:spcAft>
              <a:buClr>
                <a:schemeClr val="dk1"/>
              </a:buClr>
              <a:buSzPts val="1400"/>
              <a:buFont typeface="Arial"/>
              <a:buNone/>
            </a:pPr>
            <a:r>
              <a:t/>
            </a:r>
            <a:endParaRPr b="1" sz="1900">
              <a:solidFill>
                <a:schemeClr val="dk1"/>
              </a:solidFill>
            </a:endParaRPr>
          </a:p>
          <a:p>
            <a:pPr indent="0" lvl="0" marL="0" marR="0" rtl="0" algn="ctr">
              <a:lnSpc>
                <a:spcPct val="100000"/>
              </a:lnSpc>
              <a:spcBef>
                <a:spcPts val="0"/>
              </a:spcBef>
              <a:spcAft>
                <a:spcPts val="0"/>
              </a:spcAft>
              <a:buClr>
                <a:schemeClr val="dk1"/>
              </a:buClr>
              <a:buSzPts val="1400"/>
              <a:buFont typeface="Arial"/>
              <a:buNone/>
            </a:pPr>
            <a:r>
              <a:rPr b="1" lang="en-GB" sz="1900">
                <a:solidFill>
                  <a:schemeClr val="dk1"/>
                </a:solidFill>
              </a:rPr>
              <a:t>Type the following into Google and click on the first link: </a:t>
            </a:r>
            <a:endParaRPr b="1" sz="1900">
              <a:solidFill>
                <a:schemeClr val="dk1"/>
              </a:solidFill>
            </a:endParaRPr>
          </a:p>
          <a:p>
            <a:pPr indent="0" lvl="0" marL="0" marR="0" rtl="0" algn="ctr">
              <a:lnSpc>
                <a:spcPct val="100000"/>
              </a:lnSpc>
              <a:spcBef>
                <a:spcPts val="0"/>
              </a:spcBef>
              <a:spcAft>
                <a:spcPts val="0"/>
              </a:spcAft>
              <a:buClr>
                <a:schemeClr val="dk1"/>
              </a:buClr>
              <a:buSzPts val="1400"/>
              <a:buFont typeface="Arial"/>
              <a:buNone/>
            </a:pPr>
            <a:r>
              <a:t/>
            </a:r>
            <a:endParaRPr b="1" sz="1900">
              <a:solidFill>
                <a:schemeClr val="dk1"/>
              </a:solidFill>
            </a:endParaRPr>
          </a:p>
          <a:p>
            <a:pPr indent="0" lvl="0" marL="0" marR="0" rtl="0" algn="ctr">
              <a:lnSpc>
                <a:spcPct val="100000"/>
              </a:lnSpc>
              <a:spcBef>
                <a:spcPts val="0"/>
              </a:spcBef>
              <a:spcAft>
                <a:spcPts val="0"/>
              </a:spcAft>
              <a:buClr>
                <a:schemeClr val="dk1"/>
              </a:buClr>
              <a:buSzPts val="1400"/>
              <a:buFont typeface="Arial"/>
              <a:buNone/>
            </a:pPr>
            <a:r>
              <a:rPr b="1" i="1" lang="en-GB" sz="1900">
                <a:solidFill>
                  <a:srgbClr val="0000FF"/>
                </a:solidFill>
              </a:rPr>
              <a:t>‘apprenticeship pack 16-19’</a:t>
            </a:r>
            <a:endParaRPr b="1" i="1" sz="1900">
              <a:solidFill>
                <a:srgbClr val="0000FF"/>
              </a:solidFill>
            </a:endParaRPr>
          </a:p>
          <a:p>
            <a:pPr indent="0" lvl="0" marL="0" marR="0" rtl="0" algn="l">
              <a:lnSpc>
                <a:spcPct val="100000"/>
              </a:lnSpc>
              <a:spcBef>
                <a:spcPts val="0"/>
              </a:spcBef>
              <a:spcAft>
                <a:spcPts val="0"/>
              </a:spcAft>
              <a:buClr>
                <a:schemeClr val="dk1"/>
              </a:buClr>
              <a:buSzPts val="1400"/>
              <a:buFont typeface="Arial"/>
              <a:buNone/>
            </a:pPr>
            <a:r>
              <a:t/>
            </a:r>
            <a:endParaRPr b="1" sz="1900">
              <a:solidFill>
                <a:schemeClr val="dk1"/>
              </a:solidFill>
            </a:endParaRPr>
          </a:p>
          <a:p>
            <a:pPr indent="0" lvl="0" marL="0" marR="0" rtl="0" algn="l">
              <a:lnSpc>
                <a:spcPct val="100000"/>
              </a:lnSpc>
              <a:spcBef>
                <a:spcPts val="0"/>
              </a:spcBef>
              <a:spcAft>
                <a:spcPts val="0"/>
              </a:spcAft>
              <a:buClr>
                <a:schemeClr val="dk1"/>
              </a:buClr>
              <a:buSzPts val="1400"/>
              <a:buFont typeface="Arial"/>
              <a:buNone/>
            </a:pPr>
            <a:r>
              <a:t/>
            </a:r>
            <a:endParaRPr b="1" sz="1900">
              <a:solidFill>
                <a:schemeClr val="dk1"/>
              </a:solidFill>
            </a:endParaRPr>
          </a:p>
        </p:txBody>
      </p:sp>
      <p:pic>
        <p:nvPicPr>
          <p:cNvPr id="156" name="Google Shape;156;p29"/>
          <p:cNvPicPr preferRelativeResize="0"/>
          <p:nvPr/>
        </p:nvPicPr>
        <p:blipFill rotWithShape="1">
          <a:blip r:embed="rId3">
            <a:alphaModFix/>
          </a:blip>
          <a:srcRect b="4490" l="42120" r="26048" t="17280"/>
          <a:stretch/>
        </p:blipFill>
        <p:spPr>
          <a:xfrm>
            <a:off x="5493025" y="738663"/>
            <a:ext cx="3073924" cy="424917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0"/>
          <p:cNvSpPr txBox="1"/>
          <p:nvPr>
            <p:ph type="title"/>
          </p:nvPr>
        </p:nvSpPr>
        <p:spPr>
          <a:xfrm>
            <a:off x="311700" y="1638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u="sng"/>
              <a:t>Why is it important to build evidence for your post-18 application?</a:t>
            </a:r>
            <a:endParaRPr b="1" u="sng"/>
          </a:p>
        </p:txBody>
      </p:sp>
      <p:sp>
        <p:nvSpPr>
          <p:cNvPr id="162" name="Google Shape;162;p30"/>
          <p:cNvSpPr txBox="1"/>
          <p:nvPr>
            <p:ph idx="1" type="body"/>
          </p:nvPr>
        </p:nvSpPr>
        <p:spPr>
          <a:xfrm>
            <a:off x="311700" y="1517150"/>
            <a:ext cx="8520600" cy="305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000">
                <a:solidFill>
                  <a:schemeClr val="dk1"/>
                </a:solidFill>
              </a:rPr>
              <a:t>Universities or apprenticeship providers don’t just want to hear that you are interested in their institution/courses - they want to see proof: </a:t>
            </a:r>
            <a:endParaRPr sz="2000">
              <a:solidFill>
                <a:schemeClr val="dk1"/>
              </a:solidFill>
            </a:endParaRPr>
          </a:p>
          <a:p>
            <a:pPr indent="-355600" lvl="0" marL="457200" rtl="0" algn="l">
              <a:spcBef>
                <a:spcPts val="1600"/>
              </a:spcBef>
              <a:spcAft>
                <a:spcPts val="0"/>
              </a:spcAft>
              <a:buClr>
                <a:schemeClr val="dk1"/>
              </a:buClr>
              <a:buSzPts val="2000"/>
              <a:buChar char="●"/>
            </a:pPr>
            <a:r>
              <a:rPr lang="en-GB" sz="2000">
                <a:solidFill>
                  <a:schemeClr val="dk1"/>
                </a:solidFill>
              </a:rPr>
              <a:t>Proof that you have genuine interest in a subject/course/apprenticeship area.</a:t>
            </a:r>
            <a:endParaRPr sz="2000">
              <a:solidFill>
                <a:schemeClr val="dk1"/>
              </a:solidFill>
            </a:endParaRPr>
          </a:p>
          <a:p>
            <a:pPr indent="-355600" lvl="0" marL="457200" rtl="0" algn="l">
              <a:spcBef>
                <a:spcPts val="0"/>
              </a:spcBef>
              <a:spcAft>
                <a:spcPts val="0"/>
              </a:spcAft>
              <a:buClr>
                <a:schemeClr val="dk1"/>
              </a:buClr>
              <a:buSzPts val="2000"/>
              <a:buChar char="●"/>
            </a:pPr>
            <a:r>
              <a:rPr lang="en-GB" sz="2000">
                <a:solidFill>
                  <a:schemeClr val="dk1"/>
                </a:solidFill>
              </a:rPr>
              <a:t>Proof that you have acted on that interest. </a:t>
            </a:r>
            <a:endParaRPr sz="2000">
              <a:solidFill>
                <a:schemeClr val="dk1"/>
              </a:solidFill>
            </a:endParaRPr>
          </a:p>
          <a:p>
            <a:pPr indent="0" lvl="0" marL="0" rtl="0" algn="l">
              <a:spcBef>
                <a:spcPts val="1600"/>
              </a:spcBef>
              <a:spcAft>
                <a:spcPts val="16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1"/>
          <p:cNvSpPr txBox="1"/>
          <p:nvPr>
            <p:ph type="title"/>
          </p:nvPr>
        </p:nvSpPr>
        <p:spPr>
          <a:xfrm>
            <a:off x="311700" y="1638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u="sng"/>
              <a:t>Where to get evidence from</a:t>
            </a:r>
            <a:endParaRPr b="1" u="sng"/>
          </a:p>
        </p:txBody>
      </p:sp>
      <p:sp>
        <p:nvSpPr>
          <p:cNvPr id="168" name="Google Shape;168;p31"/>
          <p:cNvSpPr txBox="1"/>
          <p:nvPr>
            <p:ph idx="1" type="body"/>
          </p:nvPr>
        </p:nvSpPr>
        <p:spPr>
          <a:xfrm>
            <a:off x="311700" y="843675"/>
            <a:ext cx="8520600" cy="30516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Char char="●"/>
            </a:pPr>
            <a:r>
              <a:rPr lang="en-GB" sz="2000">
                <a:solidFill>
                  <a:schemeClr val="dk1"/>
                </a:solidFill>
              </a:rPr>
              <a:t>Wider Reading                           	</a:t>
            </a:r>
            <a:endParaRPr sz="2000">
              <a:solidFill>
                <a:schemeClr val="dk1"/>
              </a:solidFill>
            </a:endParaRPr>
          </a:p>
          <a:p>
            <a:pPr indent="-355600" lvl="0" marL="457200" rtl="0" algn="l">
              <a:spcBef>
                <a:spcPts val="0"/>
              </a:spcBef>
              <a:spcAft>
                <a:spcPts val="0"/>
              </a:spcAft>
              <a:buClr>
                <a:schemeClr val="dk1"/>
              </a:buClr>
              <a:buSzPts val="2000"/>
              <a:buChar char="●"/>
            </a:pPr>
            <a:r>
              <a:rPr lang="en-GB" sz="2000">
                <a:solidFill>
                  <a:schemeClr val="dk1"/>
                </a:solidFill>
              </a:rPr>
              <a:t>Open Days </a:t>
            </a:r>
            <a:endParaRPr sz="2000">
              <a:solidFill>
                <a:schemeClr val="dk1"/>
              </a:solidFill>
            </a:endParaRPr>
          </a:p>
          <a:p>
            <a:pPr indent="-355600" lvl="0" marL="457200" rtl="0" algn="l">
              <a:spcBef>
                <a:spcPts val="0"/>
              </a:spcBef>
              <a:spcAft>
                <a:spcPts val="0"/>
              </a:spcAft>
              <a:buClr>
                <a:schemeClr val="dk1"/>
              </a:buClr>
              <a:buSzPts val="2000"/>
              <a:buChar char="●"/>
            </a:pPr>
            <a:r>
              <a:rPr lang="en-GB" sz="2000">
                <a:solidFill>
                  <a:schemeClr val="dk1"/>
                </a:solidFill>
              </a:rPr>
              <a:t>Website research           		</a:t>
            </a:r>
            <a:endParaRPr sz="2000">
              <a:solidFill>
                <a:schemeClr val="dk1"/>
              </a:solidFill>
            </a:endParaRPr>
          </a:p>
          <a:p>
            <a:pPr indent="-355600" lvl="0" marL="457200" rtl="0" algn="l">
              <a:spcBef>
                <a:spcPts val="0"/>
              </a:spcBef>
              <a:spcAft>
                <a:spcPts val="0"/>
              </a:spcAft>
              <a:buClr>
                <a:schemeClr val="dk1"/>
              </a:buClr>
              <a:buSzPts val="2000"/>
              <a:buChar char="●"/>
            </a:pPr>
            <a:r>
              <a:rPr lang="en-GB" sz="2000">
                <a:solidFill>
                  <a:schemeClr val="dk1"/>
                </a:solidFill>
              </a:rPr>
              <a:t>TV/radio programmes</a:t>
            </a:r>
            <a:endParaRPr sz="2000">
              <a:solidFill>
                <a:schemeClr val="dk1"/>
              </a:solidFill>
            </a:endParaRPr>
          </a:p>
          <a:p>
            <a:pPr indent="-355600" lvl="0" marL="457200" rtl="0" algn="l">
              <a:spcBef>
                <a:spcPts val="0"/>
              </a:spcBef>
              <a:spcAft>
                <a:spcPts val="0"/>
              </a:spcAft>
              <a:buClr>
                <a:schemeClr val="dk1"/>
              </a:buClr>
              <a:buSzPts val="2000"/>
              <a:buChar char="●"/>
            </a:pPr>
            <a:r>
              <a:rPr lang="en-GB" sz="2000">
                <a:solidFill>
                  <a:schemeClr val="dk1"/>
                </a:solidFill>
              </a:rPr>
              <a:t>Ted Talks                           	</a:t>
            </a:r>
            <a:endParaRPr sz="2000">
              <a:solidFill>
                <a:schemeClr val="dk1"/>
              </a:solidFill>
            </a:endParaRPr>
          </a:p>
          <a:p>
            <a:pPr indent="-355600" lvl="0" marL="457200" rtl="0" algn="l">
              <a:spcBef>
                <a:spcPts val="0"/>
              </a:spcBef>
              <a:spcAft>
                <a:spcPts val="0"/>
              </a:spcAft>
              <a:buClr>
                <a:schemeClr val="dk1"/>
              </a:buClr>
              <a:buSzPts val="2000"/>
              <a:buChar char="●"/>
            </a:pPr>
            <a:r>
              <a:rPr lang="en-GB" sz="2000">
                <a:solidFill>
                  <a:schemeClr val="dk1"/>
                </a:solidFill>
              </a:rPr>
              <a:t>Newspaper articles and editorials</a:t>
            </a:r>
            <a:endParaRPr sz="2000">
              <a:solidFill>
                <a:schemeClr val="dk1"/>
              </a:solidFill>
            </a:endParaRPr>
          </a:p>
          <a:p>
            <a:pPr indent="-355600" lvl="0" marL="457200" rtl="0" algn="l">
              <a:spcBef>
                <a:spcPts val="0"/>
              </a:spcBef>
              <a:spcAft>
                <a:spcPts val="0"/>
              </a:spcAft>
              <a:buClr>
                <a:schemeClr val="dk1"/>
              </a:buClr>
              <a:buSzPts val="2000"/>
              <a:buChar char="●"/>
            </a:pPr>
            <a:r>
              <a:rPr lang="en-GB" sz="2000">
                <a:solidFill>
                  <a:schemeClr val="dk1"/>
                </a:solidFill>
              </a:rPr>
              <a:t>Work experience (online or in person)        </a:t>
            </a:r>
            <a:endParaRPr sz="2000">
              <a:solidFill>
                <a:schemeClr val="dk1"/>
              </a:solidFill>
            </a:endParaRPr>
          </a:p>
          <a:p>
            <a:pPr indent="-355600" lvl="0" marL="457200" rtl="0" algn="l">
              <a:spcBef>
                <a:spcPts val="0"/>
              </a:spcBef>
              <a:spcAft>
                <a:spcPts val="0"/>
              </a:spcAft>
              <a:buClr>
                <a:schemeClr val="dk1"/>
              </a:buClr>
              <a:buSzPts val="2000"/>
              <a:buChar char="●"/>
            </a:pPr>
            <a:r>
              <a:rPr lang="en-GB" sz="2000">
                <a:solidFill>
                  <a:schemeClr val="dk1"/>
                </a:solidFill>
              </a:rPr>
              <a:t>Work shadowing</a:t>
            </a:r>
            <a:endParaRPr sz="2000">
              <a:solidFill>
                <a:schemeClr val="dk1"/>
              </a:solidFill>
            </a:endParaRPr>
          </a:p>
          <a:p>
            <a:pPr indent="-355600" lvl="0" marL="457200" rtl="0" algn="l">
              <a:spcBef>
                <a:spcPts val="0"/>
              </a:spcBef>
              <a:spcAft>
                <a:spcPts val="0"/>
              </a:spcAft>
              <a:buClr>
                <a:schemeClr val="dk1"/>
              </a:buClr>
              <a:buSzPts val="2000"/>
              <a:buChar char="●"/>
            </a:pPr>
            <a:r>
              <a:rPr lang="en-GB" sz="2000">
                <a:solidFill>
                  <a:schemeClr val="dk1"/>
                </a:solidFill>
              </a:rPr>
              <a:t>MOOCs (open online courses) - </a:t>
            </a:r>
            <a:r>
              <a:rPr lang="en-GB" sz="2000" u="sng">
                <a:solidFill>
                  <a:schemeClr val="hlink"/>
                </a:solidFill>
                <a:hlinkClick r:id="rId3"/>
              </a:rPr>
              <a:t>https://www.futurelearn.com/</a:t>
            </a:r>
            <a:r>
              <a:rPr lang="en-GB" sz="2000">
                <a:solidFill>
                  <a:schemeClr val="dk1"/>
                </a:solidFill>
              </a:rPr>
              <a:t>              </a:t>
            </a:r>
            <a:endParaRPr sz="2000">
              <a:solidFill>
                <a:schemeClr val="dk1"/>
              </a:solidFill>
            </a:endParaRPr>
          </a:p>
          <a:p>
            <a:pPr indent="-355600" lvl="0" marL="457200" rtl="0" algn="l">
              <a:spcBef>
                <a:spcPts val="0"/>
              </a:spcBef>
              <a:spcAft>
                <a:spcPts val="0"/>
              </a:spcAft>
              <a:buClr>
                <a:schemeClr val="dk1"/>
              </a:buClr>
              <a:buSzPts val="2000"/>
              <a:buChar char="●"/>
            </a:pPr>
            <a:r>
              <a:rPr lang="en-GB" sz="2000">
                <a:solidFill>
                  <a:schemeClr val="dk1"/>
                </a:solidFill>
              </a:rPr>
              <a:t>EPQ                                               	</a:t>
            </a:r>
            <a:endParaRPr sz="2000">
              <a:solidFill>
                <a:schemeClr val="dk1"/>
              </a:solidFill>
            </a:endParaRPr>
          </a:p>
          <a:p>
            <a:pPr indent="-355600" lvl="0" marL="457200" rtl="0" algn="l">
              <a:spcBef>
                <a:spcPts val="0"/>
              </a:spcBef>
              <a:spcAft>
                <a:spcPts val="0"/>
              </a:spcAft>
              <a:buClr>
                <a:schemeClr val="dk1"/>
              </a:buClr>
              <a:buSzPts val="2000"/>
              <a:buChar char="●"/>
            </a:pPr>
            <a:r>
              <a:rPr lang="en-GB" sz="2000">
                <a:solidFill>
                  <a:schemeClr val="dk1"/>
                </a:solidFill>
              </a:rPr>
              <a:t>Lectures (online or in person)</a:t>
            </a:r>
            <a:endParaRPr sz="2000">
              <a:solidFill>
                <a:schemeClr val="dk1"/>
              </a:solidFill>
            </a:endParaRPr>
          </a:p>
          <a:p>
            <a:pPr indent="0" lvl="0" marL="457200" rtl="0" algn="l">
              <a:spcBef>
                <a:spcPts val="1600"/>
              </a:spcBef>
              <a:spcAft>
                <a:spcPts val="0"/>
              </a:spcAft>
              <a:buNone/>
            </a:pPr>
            <a:r>
              <a:t/>
            </a:r>
            <a:endParaRPr sz="2000">
              <a:solidFill>
                <a:schemeClr val="dk1"/>
              </a:solidFill>
            </a:endParaRPr>
          </a:p>
          <a:p>
            <a:pPr indent="0" lvl="0" marL="0" rtl="0" algn="l">
              <a:spcBef>
                <a:spcPts val="1600"/>
              </a:spcBef>
              <a:spcAft>
                <a:spcPts val="16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2"/>
          <p:cNvSpPr txBox="1"/>
          <p:nvPr>
            <p:ph type="title"/>
          </p:nvPr>
        </p:nvSpPr>
        <p:spPr>
          <a:xfrm>
            <a:off x="311700" y="1638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u="sng">
                <a:solidFill>
                  <a:srgbClr val="FF0000"/>
                </a:solidFill>
              </a:rPr>
              <a:t>Your Task</a:t>
            </a:r>
            <a:endParaRPr b="1" u="sng">
              <a:solidFill>
                <a:srgbClr val="FF0000"/>
              </a:solidFill>
            </a:endParaRPr>
          </a:p>
        </p:txBody>
      </p:sp>
      <p:sp>
        <p:nvSpPr>
          <p:cNvPr id="174" name="Google Shape;174;p32"/>
          <p:cNvSpPr txBox="1"/>
          <p:nvPr>
            <p:ph idx="1" type="body"/>
          </p:nvPr>
        </p:nvSpPr>
        <p:spPr>
          <a:xfrm>
            <a:off x="311700" y="736500"/>
            <a:ext cx="5127900" cy="410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000">
                <a:solidFill>
                  <a:schemeClr val="dk1"/>
                </a:solidFill>
              </a:rPr>
              <a:t>Do research to find post-18 evidence linked to the post-18 courses/subjects you found earlier.</a:t>
            </a:r>
            <a:endParaRPr sz="2000">
              <a:solidFill>
                <a:schemeClr val="dk1"/>
              </a:solidFill>
            </a:endParaRPr>
          </a:p>
          <a:p>
            <a:pPr indent="0" lvl="0" marL="0" rtl="0" algn="l">
              <a:spcBef>
                <a:spcPts val="1600"/>
              </a:spcBef>
              <a:spcAft>
                <a:spcPts val="0"/>
              </a:spcAft>
              <a:buNone/>
            </a:pPr>
            <a:r>
              <a:rPr lang="en-GB" sz="2000">
                <a:solidFill>
                  <a:schemeClr val="dk1"/>
                </a:solidFill>
              </a:rPr>
              <a:t>You can then start to work on building this evidence in the summer and throughout Year 12.</a:t>
            </a:r>
            <a:endParaRPr sz="2000">
              <a:solidFill>
                <a:schemeClr val="dk1"/>
              </a:solidFill>
            </a:endParaRPr>
          </a:p>
          <a:p>
            <a:pPr indent="-355600" lvl="0" marL="457200" rtl="0" algn="l">
              <a:spcBef>
                <a:spcPts val="1600"/>
              </a:spcBef>
              <a:spcAft>
                <a:spcPts val="0"/>
              </a:spcAft>
              <a:buClr>
                <a:schemeClr val="dk1"/>
              </a:buClr>
              <a:buSzPts val="2000"/>
              <a:buAutoNum type="arabicPeriod"/>
            </a:pPr>
            <a:r>
              <a:rPr lang="en-GB" sz="2000">
                <a:solidFill>
                  <a:schemeClr val="dk1"/>
                </a:solidFill>
              </a:rPr>
              <a:t>Click on a subject under </a:t>
            </a:r>
            <a:r>
              <a:rPr lang="en-GB" sz="2000" u="sng">
                <a:solidFill>
                  <a:schemeClr val="hlink"/>
                </a:solidFill>
                <a:hlinkClick r:id="rId3"/>
              </a:rPr>
              <a:t>‘Degree Subjects’</a:t>
            </a:r>
            <a:endParaRPr sz="2000">
              <a:solidFill>
                <a:schemeClr val="dk1"/>
              </a:solidFill>
            </a:endParaRPr>
          </a:p>
          <a:p>
            <a:pPr indent="-355600" lvl="0" marL="457200" rtl="0" algn="l">
              <a:spcBef>
                <a:spcPts val="0"/>
              </a:spcBef>
              <a:spcAft>
                <a:spcPts val="0"/>
              </a:spcAft>
              <a:buClr>
                <a:schemeClr val="dk1"/>
              </a:buClr>
              <a:buSzPts val="2000"/>
              <a:buAutoNum type="arabicPeriod"/>
            </a:pPr>
            <a:r>
              <a:rPr lang="en-GB" sz="2000">
                <a:solidFill>
                  <a:schemeClr val="dk1"/>
                </a:solidFill>
              </a:rPr>
              <a:t>Scroll down to find ‘What can I do to make my … competitive’ </a:t>
            </a:r>
            <a:endParaRPr sz="2000">
              <a:solidFill>
                <a:schemeClr val="dk1"/>
              </a:solidFill>
            </a:endParaRPr>
          </a:p>
          <a:p>
            <a:pPr indent="0" lvl="0" marL="0" rtl="0" algn="l">
              <a:spcBef>
                <a:spcPts val="1600"/>
              </a:spcBef>
              <a:spcAft>
                <a:spcPts val="1600"/>
              </a:spcAft>
              <a:buNone/>
            </a:pPr>
            <a:r>
              <a:t/>
            </a:r>
            <a:endParaRPr/>
          </a:p>
        </p:txBody>
      </p:sp>
      <p:sp>
        <p:nvSpPr>
          <p:cNvPr id="175" name="Google Shape;175;p32"/>
          <p:cNvSpPr txBox="1"/>
          <p:nvPr/>
        </p:nvSpPr>
        <p:spPr>
          <a:xfrm>
            <a:off x="5913150" y="547625"/>
            <a:ext cx="3078600" cy="4398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323850" lvl="0" marL="457200" rtl="0" algn="l">
              <a:lnSpc>
                <a:spcPct val="115000"/>
              </a:lnSpc>
              <a:spcBef>
                <a:spcPts val="0"/>
              </a:spcBef>
              <a:spcAft>
                <a:spcPts val="0"/>
              </a:spcAft>
              <a:buClr>
                <a:schemeClr val="dk1"/>
              </a:buClr>
              <a:buSzPts val="1500"/>
              <a:buChar char="●"/>
            </a:pPr>
            <a:r>
              <a:rPr lang="en-GB" sz="1500">
                <a:solidFill>
                  <a:schemeClr val="dk1"/>
                </a:solidFill>
              </a:rPr>
              <a:t>Wider Reading                           </a:t>
            </a: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lang="en-GB" sz="1500">
                <a:solidFill>
                  <a:schemeClr val="dk1"/>
                </a:solidFill>
              </a:rPr>
              <a:t>Open Days </a:t>
            </a: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lang="en-GB" sz="1500">
                <a:solidFill>
                  <a:schemeClr val="dk1"/>
                </a:solidFill>
              </a:rPr>
              <a:t>Website research           	</a:t>
            </a: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lang="en-GB" sz="1500">
                <a:solidFill>
                  <a:schemeClr val="dk1"/>
                </a:solidFill>
              </a:rPr>
              <a:t>TV/radio programmes</a:t>
            </a: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lang="en-GB" sz="1500">
                <a:solidFill>
                  <a:schemeClr val="dk1"/>
                </a:solidFill>
              </a:rPr>
              <a:t>Ted Talks                           	</a:t>
            </a: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lang="en-GB" sz="1500">
                <a:solidFill>
                  <a:schemeClr val="dk1"/>
                </a:solidFill>
              </a:rPr>
              <a:t>Newspaper articles and editorials</a:t>
            </a: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lang="en-GB" sz="1500">
                <a:solidFill>
                  <a:schemeClr val="dk1"/>
                </a:solidFill>
              </a:rPr>
              <a:t>Work experience (online or in person)        </a:t>
            </a: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lang="en-GB" sz="1500">
                <a:solidFill>
                  <a:schemeClr val="dk1"/>
                </a:solidFill>
              </a:rPr>
              <a:t>Work shadowing</a:t>
            </a: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lang="en-GB" sz="1500">
                <a:solidFill>
                  <a:schemeClr val="dk1"/>
                </a:solidFill>
              </a:rPr>
              <a:t>MOOCs (open online courses) - </a:t>
            </a:r>
            <a:r>
              <a:rPr lang="en-GB" sz="1500" u="sng">
                <a:solidFill>
                  <a:schemeClr val="accent5"/>
                </a:solidFill>
                <a:hlinkClick r:id="rId4">
                  <a:extLst>
                    <a:ext uri="{A12FA001-AC4F-418D-AE19-62706E023703}">
                      <ahyp:hlinkClr val="tx"/>
                    </a:ext>
                  </a:extLst>
                </a:hlinkClick>
              </a:rPr>
              <a:t>https://www.futurelearn.com/</a:t>
            </a:r>
            <a:r>
              <a:rPr lang="en-GB" sz="1500">
                <a:solidFill>
                  <a:schemeClr val="dk1"/>
                </a:solidFill>
              </a:rPr>
              <a:t>              </a:t>
            </a: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lang="en-GB" sz="1500">
                <a:solidFill>
                  <a:schemeClr val="dk1"/>
                </a:solidFill>
              </a:rPr>
              <a:t>EPQ                                               </a:t>
            </a: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lang="en-GB" sz="1500">
                <a:solidFill>
                  <a:schemeClr val="dk1"/>
                </a:solidFill>
              </a:rPr>
              <a:t>Lectures (online or in person)</a:t>
            </a:r>
            <a:endParaRPr sz="9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3100" u="sng"/>
              <a:t>The aims of this session…</a:t>
            </a:r>
            <a:endParaRPr b="1" sz="3100" u="sng"/>
          </a:p>
        </p:txBody>
      </p:sp>
      <p:sp>
        <p:nvSpPr>
          <p:cNvPr id="69" name="Google Shape;69;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Clr>
                <a:schemeClr val="dk1"/>
              </a:buClr>
              <a:buSzPts val="2200"/>
              <a:buChar char="●"/>
            </a:pPr>
            <a:r>
              <a:rPr lang="en-GB" sz="2200">
                <a:solidFill>
                  <a:schemeClr val="dk1"/>
                </a:solidFill>
              </a:rPr>
              <a:t>To introduce you to different post-18 routes.</a:t>
            </a:r>
            <a:endParaRPr sz="2200">
              <a:solidFill>
                <a:schemeClr val="dk1"/>
              </a:solidFill>
            </a:endParaRPr>
          </a:p>
          <a:p>
            <a:pPr indent="-368300" lvl="0" marL="457200" rtl="0" algn="l">
              <a:spcBef>
                <a:spcPts val="0"/>
              </a:spcBef>
              <a:spcAft>
                <a:spcPts val="0"/>
              </a:spcAft>
              <a:buClr>
                <a:schemeClr val="dk1"/>
              </a:buClr>
              <a:buSzPts val="2200"/>
              <a:buChar char="●"/>
            </a:pPr>
            <a:r>
              <a:rPr lang="en-GB" sz="2200">
                <a:solidFill>
                  <a:schemeClr val="dk1"/>
                </a:solidFill>
              </a:rPr>
              <a:t>To give you an idea of the post-18 process in the Sixth Form.</a:t>
            </a:r>
            <a:endParaRPr sz="2200">
              <a:solidFill>
                <a:schemeClr val="dk1"/>
              </a:solidFill>
            </a:endParaRPr>
          </a:p>
          <a:p>
            <a:pPr indent="-368300" lvl="0" marL="457200" rtl="0" algn="l">
              <a:spcBef>
                <a:spcPts val="0"/>
              </a:spcBef>
              <a:spcAft>
                <a:spcPts val="0"/>
              </a:spcAft>
              <a:buClr>
                <a:schemeClr val="dk1"/>
              </a:buClr>
              <a:buSzPts val="2200"/>
              <a:buChar char="●"/>
            </a:pPr>
            <a:r>
              <a:rPr lang="en-GB" sz="2200">
                <a:solidFill>
                  <a:schemeClr val="dk1"/>
                </a:solidFill>
              </a:rPr>
              <a:t>To start planning your post-18 evidence building.</a:t>
            </a:r>
            <a:endParaRPr sz="22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RESEARCH TASKS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4"/>
          <p:cNvSpPr txBox="1"/>
          <p:nvPr>
            <p:ph type="title"/>
          </p:nvPr>
        </p:nvSpPr>
        <p:spPr>
          <a:xfrm>
            <a:off x="457200" y="67144"/>
            <a:ext cx="8229600" cy="554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2800"/>
              <a:buFont typeface="Arial"/>
              <a:buNone/>
            </a:pPr>
            <a:r>
              <a:rPr b="1" lang="en-GB" u="sng"/>
              <a:t>Research: University Degrees</a:t>
            </a:r>
            <a:endParaRPr u="sng"/>
          </a:p>
        </p:txBody>
      </p:sp>
      <p:sp>
        <p:nvSpPr>
          <p:cNvPr id="186" name="Google Shape;186;p34"/>
          <p:cNvSpPr txBox="1"/>
          <p:nvPr/>
        </p:nvSpPr>
        <p:spPr>
          <a:xfrm>
            <a:off x="360300" y="738675"/>
            <a:ext cx="6885000" cy="3943200"/>
          </a:xfrm>
          <a:prstGeom prst="rect">
            <a:avLst/>
          </a:prstGeom>
          <a:solidFill>
            <a:srgbClr val="FFFF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1" lang="en-GB" sz="1700">
                <a:solidFill>
                  <a:schemeClr val="dk1"/>
                </a:solidFill>
              </a:rPr>
              <a:t>If you are interested in applying to university after you leave RHS Sixth Form, then you should use the UCAS website to search through courses in subject areas that interest you.</a:t>
            </a:r>
            <a:endParaRPr b="1" sz="1700">
              <a:solidFill>
                <a:schemeClr val="dk1"/>
              </a:solidFill>
            </a:endParaRPr>
          </a:p>
          <a:p>
            <a:pPr indent="0" lvl="0" marL="0" marR="0" rtl="0" algn="l">
              <a:lnSpc>
                <a:spcPct val="100000"/>
              </a:lnSpc>
              <a:spcBef>
                <a:spcPts val="0"/>
              </a:spcBef>
              <a:spcAft>
                <a:spcPts val="0"/>
              </a:spcAft>
              <a:buClr>
                <a:schemeClr val="dk1"/>
              </a:buClr>
              <a:buSzPts val="1400"/>
              <a:buFont typeface="Arial"/>
              <a:buNone/>
            </a:pPr>
            <a:r>
              <a:rPr b="1" lang="en-GB" sz="1700">
                <a:solidFill>
                  <a:schemeClr val="dk1"/>
                </a:solidFill>
              </a:rPr>
              <a:t>Use the UCAS search tool here:</a:t>
            </a:r>
            <a:endParaRPr b="1" sz="1700">
              <a:solidFill>
                <a:schemeClr val="dk1"/>
              </a:solidFill>
            </a:endParaRPr>
          </a:p>
          <a:p>
            <a:pPr indent="0" lvl="0" marL="0" marR="0" rtl="0" algn="l">
              <a:lnSpc>
                <a:spcPct val="100000"/>
              </a:lnSpc>
              <a:spcBef>
                <a:spcPts val="0"/>
              </a:spcBef>
              <a:spcAft>
                <a:spcPts val="0"/>
              </a:spcAft>
              <a:buClr>
                <a:schemeClr val="dk1"/>
              </a:buClr>
              <a:buSzPts val="1400"/>
              <a:buFont typeface="Arial"/>
              <a:buNone/>
            </a:pPr>
            <a:r>
              <a:rPr b="1" lang="en-GB" sz="1700" u="sng">
                <a:solidFill>
                  <a:srgbClr val="0000FF"/>
                </a:solidFill>
                <a:hlinkClick r:id="rId3">
                  <a:extLst>
                    <a:ext uri="{A12FA001-AC4F-418D-AE19-62706E023703}">
                      <ahyp:hlinkClr val="tx"/>
                    </a:ext>
                  </a:extLst>
                </a:hlinkClick>
              </a:rPr>
              <a:t>https://digital.ucas.com/search</a:t>
            </a:r>
            <a:r>
              <a:rPr b="1" lang="en-GB" sz="1700">
                <a:solidFill>
                  <a:schemeClr val="dk1"/>
                </a:solidFill>
              </a:rPr>
              <a:t> </a:t>
            </a:r>
            <a:endParaRPr b="1" sz="1700">
              <a:solidFill>
                <a:schemeClr val="dk1"/>
              </a:solidFill>
            </a:endParaRPr>
          </a:p>
          <a:p>
            <a:pPr indent="0" lvl="0" marL="0" marR="0" rtl="0" algn="l">
              <a:lnSpc>
                <a:spcPct val="100000"/>
              </a:lnSpc>
              <a:spcBef>
                <a:spcPts val="0"/>
              </a:spcBef>
              <a:spcAft>
                <a:spcPts val="0"/>
              </a:spcAft>
              <a:buClr>
                <a:schemeClr val="dk1"/>
              </a:buClr>
              <a:buSzPts val="1400"/>
              <a:buFont typeface="Arial"/>
              <a:buNone/>
            </a:pPr>
            <a:r>
              <a:t/>
            </a:r>
            <a:endParaRPr b="1" sz="1700">
              <a:solidFill>
                <a:schemeClr val="dk1"/>
              </a:solidFill>
            </a:endParaRPr>
          </a:p>
          <a:p>
            <a:pPr indent="0" lvl="0" marL="0" marR="0" rtl="0" algn="l">
              <a:lnSpc>
                <a:spcPct val="100000"/>
              </a:lnSpc>
              <a:spcBef>
                <a:spcPts val="0"/>
              </a:spcBef>
              <a:spcAft>
                <a:spcPts val="0"/>
              </a:spcAft>
              <a:buClr>
                <a:schemeClr val="dk1"/>
              </a:buClr>
              <a:buSzPts val="1400"/>
              <a:buFont typeface="Arial"/>
              <a:buNone/>
            </a:pPr>
            <a:r>
              <a:rPr b="1" lang="en-GB" sz="1700" u="sng">
                <a:solidFill>
                  <a:srgbClr val="FF0000"/>
                </a:solidFill>
              </a:rPr>
              <a:t>Your Task:</a:t>
            </a:r>
            <a:r>
              <a:rPr lang="en-GB" sz="1700">
                <a:solidFill>
                  <a:schemeClr val="dk1"/>
                </a:solidFill>
              </a:rPr>
              <a:t> On a Google Doc, record all of your research on the different courses and institutions you find. </a:t>
            </a:r>
            <a:endParaRPr sz="1700">
              <a:solidFill>
                <a:schemeClr val="dk1"/>
              </a:solidFill>
            </a:endParaRPr>
          </a:p>
          <a:p>
            <a:pPr indent="0" lvl="0" marL="0" marR="0" rtl="0" algn="l">
              <a:lnSpc>
                <a:spcPct val="100000"/>
              </a:lnSpc>
              <a:spcBef>
                <a:spcPts val="0"/>
              </a:spcBef>
              <a:spcAft>
                <a:spcPts val="0"/>
              </a:spcAft>
              <a:buClr>
                <a:schemeClr val="dk1"/>
              </a:buClr>
              <a:buSzPts val="1400"/>
              <a:buFont typeface="Arial"/>
              <a:buNone/>
            </a:pPr>
            <a:r>
              <a:rPr lang="en-GB" sz="1700">
                <a:solidFill>
                  <a:schemeClr val="dk1"/>
                </a:solidFill>
              </a:rPr>
              <a:t>Things to think about including:</a:t>
            </a:r>
            <a:endParaRPr sz="1700">
              <a:solidFill>
                <a:schemeClr val="dk1"/>
              </a:solidFill>
            </a:endParaRPr>
          </a:p>
          <a:p>
            <a:pPr indent="-336550" lvl="0" marL="457200" marR="0" rtl="0" algn="l">
              <a:lnSpc>
                <a:spcPct val="100000"/>
              </a:lnSpc>
              <a:spcBef>
                <a:spcPts val="0"/>
              </a:spcBef>
              <a:spcAft>
                <a:spcPts val="0"/>
              </a:spcAft>
              <a:buClr>
                <a:schemeClr val="dk1"/>
              </a:buClr>
              <a:buSzPts val="1700"/>
              <a:buChar char="●"/>
            </a:pPr>
            <a:r>
              <a:rPr lang="en-GB" sz="1700">
                <a:solidFill>
                  <a:schemeClr val="dk1"/>
                </a:solidFill>
              </a:rPr>
              <a:t>Course title and code</a:t>
            </a:r>
            <a:endParaRPr sz="1700">
              <a:solidFill>
                <a:schemeClr val="dk1"/>
              </a:solidFill>
            </a:endParaRPr>
          </a:p>
          <a:p>
            <a:pPr indent="-336550" lvl="0" marL="457200" marR="0" rtl="0" algn="l">
              <a:lnSpc>
                <a:spcPct val="100000"/>
              </a:lnSpc>
              <a:spcBef>
                <a:spcPts val="0"/>
              </a:spcBef>
              <a:spcAft>
                <a:spcPts val="0"/>
              </a:spcAft>
              <a:buClr>
                <a:schemeClr val="dk1"/>
              </a:buClr>
              <a:buSzPts val="1700"/>
              <a:buChar char="●"/>
            </a:pPr>
            <a:r>
              <a:rPr lang="en-GB" sz="1700">
                <a:solidFill>
                  <a:schemeClr val="dk1"/>
                </a:solidFill>
              </a:rPr>
              <a:t>Institution name</a:t>
            </a:r>
            <a:endParaRPr sz="1700">
              <a:solidFill>
                <a:schemeClr val="dk1"/>
              </a:solidFill>
            </a:endParaRPr>
          </a:p>
          <a:p>
            <a:pPr indent="-336550" lvl="0" marL="457200" marR="0" rtl="0" algn="l">
              <a:lnSpc>
                <a:spcPct val="100000"/>
              </a:lnSpc>
              <a:spcBef>
                <a:spcPts val="0"/>
              </a:spcBef>
              <a:spcAft>
                <a:spcPts val="0"/>
              </a:spcAft>
              <a:buClr>
                <a:schemeClr val="dk1"/>
              </a:buClr>
              <a:buSzPts val="1700"/>
              <a:buChar char="●"/>
            </a:pPr>
            <a:r>
              <a:rPr lang="en-GB" sz="1700">
                <a:solidFill>
                  <a:schemeClr val="dk1"/>
                </a:solidFill>
              </a:rPr>
              <a:t>Modules that interest you</a:t>
            </a:r>
            <a:endParaRPr sz="1700">
              <a:solidFill>
                <a:schemeClr val="dk1"/>
              </a:solidFill>
            </a:endParaRPr>
          </a:p>
          <a:p>
            <a:pPr indent="-336550" lvl="0" marL="457200" marR="0" rtl="0" algn="l">
              <a:lnSpc>
                <a:spcPct val="100000"/>
              </a:lnSpc>
              <a:spcBef>
                <a:spcPts val="0"/>
              </a:spcBef>
              <a:spcAft>
                <a:spcPts val="0"/>
              </a:spcAft>
              <a:buClr>
                <a:schemeClr val="dk1"/>
              </a:buClr>
              <a:buSzPts val="1700"/>
              <a:buChar char="●"/>
            </a:pPr>
            <a:r>
              <a:rPr lang="en-GB" sz="1700">
                <a:solidFill>
                  <a:schemeClr val="dk1"/>
                </a:solidFill>
              </a:rPr>
              <a:t>Modules that you are not too sure about and need to do further research on</a:t>
            </a:r>
            <a:endParaRPr sz="1700">
              <a:solidFill>
                <a:schemeClr val="dk1"/>
              </a:solidFill>
            </a:endParaRPr>
          </a:p>
          <a:p>
            <a:pPr indent="-336550" lvl="0" marL="457200" marR="0" rtl="0" algn="l">
              <a:lnSpc>
                <a:spcPct val="100000"/>
              </a:lnSpc>
              <a:spcBef>
                <a:spcPts val="0"/>
              </a:spcBef>
              <a:spcAft>
                <a:spcPts val="0"/>
              </a:spcAft>
              <a:buClr>
                <a:schemeClr val="dk1"/>
              </a:buClr>
              <a:buSzPts val="1700"/>
              <a:buChar char="●"/>
            </a:pPr>
            <a:r>
              <a:rPr lang="en-GB" sz="1700">
                <a:solidFill>
                  <a:schemeClr val="dk1"/>
                </a:solidFill>
              </a:rPr>
              <a:t>Entry requirements</a:t>
            </a:r>
            <a:endParaRPr sz="1700">
              <a:solidFill>
                <a:schemeClr val="dk1"/>
              </a:solidFill>
            </a:endParaRPr>
          </a:p>
          <a:p>
            <a:pPr indent="-336550" lvl="0" marL="457200" marR="0" rtl="0" algn="l">
              <a:lnSpc>
                <a:spcPct val="100000"/>
              </a:lnSpc>
              <a:spcBef>
                <a:spcPts val="0"/>
              </a:spcBef>
              <a:spcAft>
                <a:spcPts val="0"/>
              </a:spcAft>
              <a:buClr>
                <a:schemeClr val="dk1"/>
              </a:buClr>
              <a:buSzPts val="1700"/>
              <a:buChar char="●"/>
            </a:pPr>
            <a:r>
              <a:rPr lang="en-GB" sz="1700">
                <a:solidFill>
                  <a:schemeClr val="dk1"/>
                </a:solidFill>
              </a:rPr>
              <a:t>Career options after completing this degree</a:t>
            </a:r>
            <a:endParaRPr sz="1700">
              <a:solidFill>
                <a:schemeClr val="dk1"/>
              </a:solidFill>
            </a:endParaRPr>
          </a:p>
          <a:p>
            <a:pPr indent="0" lvl="0" marL="0" marR="0" rtl="0" algn="l">
              <a:lnSpc>
                <a:spcPct val="100000"/>
              </a:lnSpc>
              <a:spcBef>
                <a:spcPts val="0"/>
              </a:spcBef>
              <a:spcAft>
                <a:spcPts val="0"/>
              </a:spcAft>
              <a:buClr>
                <a:schemeClr val="dk1"/>
              </a:buClr>
              <a:buSzPts val="1400"/>
              <a:buFont typeface="Arial"/>
              <a:buNone/>
            </a:pPr>
            <a:r>
              <a:t/>
            </a:r>
            <a:endParaRPr b="1" sz="1700">
              <a:solidFill>
                <a:schemeClr val="dk1"/>
              </a:solidFill>
            </a:endParaRPr>
          </a:p>
        </p:txBody>
      </p:sp>
      <p:pic>
        <p:nvPicPr>
          <p:cNvPr id="187" name="Google Shape;187;p34"/>
          <p:cNvPicPr preferRelativeResize="0"/>
          <p:nvPr/>
        </p:nvPicPr>
        <p:blipFill rotWithShape="1">
          <a:blip r:embed="rId4">
            <a:alphaModFix/>
          </a:blip>
          <a:srcRect b="31548" l="0" r="60309" t="9810"/>
          <a:stretch/>
        </p:blipFill>
        <p:spPr>
          <a:xfrm>
            <a:off x="7245300" y="672075"/>
            <a:ext cx="1880774" cy="1562949"/>
          </a:xfrm>
          <a:prstGeom prst="rect">
            <a:avLst/>
          </a:prstGeom>
          <a:noFill/>
          <a:ln cap="flat" cmpd="sng" w="19050">
            <a:solidFill>
              <a:schemeClr val="dk2"/>
            </a:solidFill>
            <a:prstDash val="solid"/>
            <a:round/>
            <a:headEnd len="sm" w="sm" type="none"/>
            <a:tailEnd len="sm" w="sm" type="none"/>
          </a:ln>
        </p:spPr>
      </p:pic>
      <p:sp>
        <p:nvSpPr>
          <p:cNvPr id="188" name="Google Shape;188;p34"/>
          <p:cNvSpPr txBox="1"/>
          <p:nvPr/>
        </p:nvSpPr>
        <p:spPr>
          <a:xfrm>
            <a:off x="4778175" y="2745675"/>
            <a:ext cx="4277400" cy="1143600"/>
          </a:xfrm>
          <a:prstGeom prst="rect">
            <a:avLst/>
          </a:prstGeom>
          <a:solidFill>
            <a:srgbClr val="FFFF00"/>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chemeClr val="dk1"/>
              </a:buClr>
              <a:buSzPts val="1400"/>
              <a:buChar char="●"/>
            </a:pPr>
            <a:r>
              <a:rPr lang="en-GB">
                <a:solidFill>
                  <a:schemeClr val="dk1"/>
                </a:solidFill>
              </a:rPr>
              <a:t>Take a look at the UCAS subject guides here to help you with this task: </a:t>
            </a:r>
            <a:r>
              <a:rPr lang="en-GB" u="sng">
                <a:solidFill>
                  <a:schemeClr val="accent5"/>
                </a:solidFill>
                <a:hlinkClick r:id="rId5">
                  <a:extLst>
                    <a:ext uri="{A12FA001-AC4F-418D-AE19-62706E023703}">
                      <ahyp:hlinkClr val="tx"/>
                    </a:ext>
                  </a:extLst>
                </a:hlinkClick>
              </a:rPr>
              <a:t>https://www.ucas.com/explore/subjects</a:t>
            </a:r>
            <a:endParaRPr/>
          </a:p>
          <a:p>
            <a:pPr indent="-317500" lvl="0" marL="457200" rtl="0" algn="l">
              <a:lnSpc>
                <a:spcPct val="115000"/>
              </a:lnSpc>
              <a:spcBef>
                <a:spcPts val="0"/>
              </a:spcBef>
              <a:spcAft>
                <a:spcPts val="0"/>
              </a:spcAft>
              <a:buClr>
                <a:schemeClr val="dk2"/>
              </a:buClr>
              <a:buSzPts val="1400"/>
              <a:buChar char="●"/>
            </a:pPr>
            <a:r>
              <a:rPr lang="en-GB"/>
              <a:t>You can also use the </a:t>
            </a:r>
            <a:r>
              <a:rPr lang="en-GB" u="sng">
                <a:solidFill>
                  <a:schemeClr val="hlink"/>
                </a:solidFill>
                <a:hlinkClick r:id="rId6"/>
              </a:rPr>
              <a:t>One Stop Shop</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xEl>
                                              <p:pRg end="12" st="1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5"/>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194" name="Google Shape;194;p3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195" name="Google Shape;195;p35"/>
          <p:cNvSpPr txBox="1"/>
          <p:nvPr/>
        </p:nvSpPr>
        <p:spPr>
          <a:xfrm>
            <a:off x="1657725" y="325625"/>
            <a:ext cx="5617200" cy="1385400"/>
          </a:xfrm>
          <a:prstGeom prst="rect">
            <a:avLst/>
          </a:prstGeom>
          <a:solidFill>
            <a:srgbClr val="FFFF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600" u="sng"/>
              <a:t>Login details for external students</a:t>
            </a:r>
            <a:endParaRPr b="1" sz="2600" u="sng"/>
          </a:p>
          <a:p>
            <a:pPr indent="0" lvl="0" marL="0" rtl="0" algn="ctr">
              <a:spcBef>
                <a:spcPts val="0"/>
              </a:spcBef>
              <a:spcAft>
                <a:spcPts val="0"/>
              </a:spcAft>
              <a:buNone/>
            </a:pPr>
            <a:r>
              <a:rPr lang="en-GB" sz="2600"/>
              <a:t>Username: </a:t>
            </a:r>
            <a:r>
              <a:rPr lang="en-GB" sz="2600"/>
              <a:t>guest@ruisliphigh.org.uk</a:t>
            </a:r>
            <a:endParaRPr sz="2600"/>
          </a:p>
          <a:p>
            <a:pPr indent="0" lvl="0" marL="0" rtl="0" algn="ctr">
              <a:spcBef>
                <a:spcPts val="0"/>
              </a:spcBef>
              <a:spcAft>
                <a:spcPts val="0"/>
              </a:spcAft>
              <a:buNone/>
            </a:pPr>
            <a:r>
              <a:rPr lang="en-GB" sz="2600"/>
              <a:t>Password: password</a:t>
            </a:r>
            <a:endParaRPr sz="2600"/>
          </a:p>
        </p:txBody>
      </p:sp>
      <p:sp>
        <p:nvSpPr>
          <p:cNvPr id="196" name="Google Shape;196;p35"/>
          <p:cNvSpPr txBox="1"/>
          <p:nvPr/>
        </p:nvSpPr>
        <p:spPr>
          <a:xfrm>
            <a:off x="747475" y="3752175"/>
            <a:ext cx="3000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guest01@ruisliphigh </a:t>
            </a:r>
            <a:endParaRPr/>
          </a:p>
          <a:p>
            <a:pPr indent="0" lvl="0" marL="0" rtl="0" algn="l">
              <a:spcBef>
                <a:spcPts val="0"/>
              </a:spcBef>
              <a:spcAft>
                <a:spcPts val="0"/>
              </a:spcAft>
              <a:buNone/>
            </a:pPr>
            <a:r>
              <a:rPr lang="en-GB"/>
              <a:t>up to </a:t>
            </a:r>
            <a:endParaRPr/>
          </a:p>
          <a:p>
            <a:pPr indent="0" lvl="0" marL="0" rtl="0" algn="l">
              <a:spcBef>
                <a:spcPts val="0"/>
              </a:spcBef>
              <a:spcAft>
                <a:spcPts val="0"/>
              </a:spcAft>
              <a:buNone/>
            </a:pPr>
            <a:r>
              <a:rPr lang="en-GB"/>
              <a:t>guest07@ruisliphigh</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186000"/>
            <a:ext cx="8851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u="sng"/>
              <a:t>What are the post-18 routes that are available to you?</a:t>
            </a:r>
            <a:endParaRPr b="1" u="sng"/>
          </a:p>
        </p:txBody>
      </p:sp>
      <p:sp>
        <p:nvSpPr>
          <p:cNvPr id="75" name="Google Shape;75;p16"/>
          <p:cNvSpPr txBox="1"/>
          <p:nvPr>
            <p:ph idx="1" type="body"/>
          </p:nvPr>
        </p:nvSpPr>
        <p:spPr>
          <a:xfrm>
            <a:off x="311700" y="1389300"/>
            <a:ext cx="8520600" cy="3416400"/>
          </a:xfrm>
          <a:prstGeom prst="rect">
            <a:avLst/>
          </a:prstGeom>
        </p:spPr>
        <p:txBody>
          <a:bodyPr anchorCtr="0" anchor="t" bIns="91425" lIns="91425" spcFirstLastPara="1" rIns="91425" wrap="square" tIns="91425">
            <a:noAutofit/>
          </a:bodyPr>
          <a:lstStyle/>
          <a:p>
            <a:pPr indent="-374650" lvl="0" marL="457200" rtl="0" algn="l">
              <a:spcBef>
                <a:spcPts val="0"/>
              </a:spcBef>
              <a:spcAft>
                <a:spcPts val="0"/>
              </a:spcAft>
              <a:buClr>
                <a:schemeClr val="dk1"/>
              </a:buClr>
              <a:buSzPts val="2300"/>
              <a:buChar char="●"/>
            </a:pPr>
            <a:r>
              <a:rPr lang="en-GB" sz="2300">
                <a:solidFill>
                  <a:schemeClr val="dk1"/>
                </a:solidFill>
              </a:rPr>
              <a:t>University degree</a:t>
            </a:r>
            <a:endParaRPr sz="2300">
              <a:solidFill>
                <a:schemeClr val="dk1"/>
              </a:solidFill>
            </a:endParaRPr>
          </a:p>
          <a:p>
            <a:pPr indent="-374650" lvl="0" marL="457200" rtl="0" algn="l">
              <a:spcBef>
                <a:spcPts val="0"/>
              </a:spcBef>
              <a:spcAft>
                <a:spcPts val="0"/>
              </a:spcAft>
              <a:buClr>
                <a:schemeClr val="dk1"/>
              </a:buClr>
              <a:buSzPts val="2300"/>
              <a:buChar char="●"/>
            </a:pPr>
            <a:r>
              <a:rPr lang="en-GB" sz="2300">
                <a:solidFill>
                  <a:schemeClr val="dk1"/>
                </a:solidFill>
              </a:rPr>
              <a:t>Apprenticeship</a:t>
            </a:r>
            <a:endParaRPr sz="2300">
              <a:solidFill>
                <a:schemeClr val="dk1"/>
              </a:solidFill>
            </a:endParaRPr>
          </a:p>
          <a:p>
            <a:pPr indent="-374650" lvl="0" marL="457200" rtl="0" algn="l">
              <a:spcBef>
                <a:spcPts val="0"/>
              </a:spcBef>
              <a:spcAft>
                <a:spcPts val="0"/>
              </a:spcAft>
              <a:buClr>
                <a:schemeClr val="dk1"/>
              </a:buClr>
              <a:buSzPts val="2300"/>
              <a:buChar char="●"/>
            </a:pPr>
            <a:r>
              <a:rPr lang="en-GB" sz="2300">
                <a:solidFill>
                  <a:schemeClr val="dk1"/>
                </a:solidFill>
              </a:rPr>
              <a:t>Degree apprenticeship</a:t>
            </a:r>
            <a:endParaRPr sz="2300">
              <a:solidFill>
                <a:schemeClr val="dk1"/>
              </a:solidFill>
            </a:endParaRPr>
          </a:p>
          <a:p>
            <a:pPr indent="-374650" lvl="0" marL="457200" rtl="0" algn="l">
              <a:spcBef>
                <a:spcPts val="0"/>
              </a:spcBef>
              <a:spcAft>
                <a:spcPts val="0"/>
              </a:spcAft>
              <a:buClr>
                <a:schemeClr val="dk1"/>
              </a:buClr>
              <a:buSzPts val="2300"/>
              <a:buChar char="●"/>
            </a:pPr>
            <a:r>
              <a:rPr lang="en-GB" sz="2300">
                <a:solidFill>
                  <a:schemeClr val="dk1"/>
                </a:solidFill>
              </a:rPr>
              <a:t>Job</a:t>
            </a:r>
            <a:endParaRPr sz="23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title"/>
          </p:nvPr>
        </p:nvSpPr>
        <p:spPr>
          <a:xfrm>
            <a:off x="311700" y="1120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u="sng"/>
              <a:t>University Degree</a:t>
            </a:r>
            <a:endParaRPr b="1" u="sng"/>
          </a:p>
        </p:txBody>
      </p:sp>
      <p:sp>
        <p:nvSpPr>
          <p:cNvPr id="81" name="Google Shape;81;p17"/>
          <p:cNvSpPr txBox="1"/>
          <p:nvPr>
            <p:ph idx="1" type="body"/>
          </p:nvPr>
        </p:nvSpPr>
        <p:spPr>
          <a:xfrm>
            <a:off x="311700" y="8635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If you would like to go to university to study a chosen course in a subject you are interested in, then you will need to go through the following process:</a:t>
            </a:r>
            <a:endParaRPr>
              <a:solidFill>
                <a:schemeClr val="dk1"/>
              </a:solidFill>
            </a:endParaRPr>
          </a:p>
          <a:p>
            <a:pPr indent="0" lvl="0" marL="0" rtl="0" algn="l">
              <a:spcBef>
                <a:spcPts val="1600"/>
              </a:spcBef>
              <a:spcAft>
                <a:spcPts val="0"/>
              </a:spcAft>
              <a:buNone/>
            </a:pPr>
            <a:r>
              <a:rPr lang="en-GB" u="sng">
                <a:solidFill>
                  <a:schemeClr val="dk1"/>
                </a:solidFill>
              </a:rPr>
              <a:t>What is the process you go through when applying for university?</a:t>
            </a:r>
            <a:endParaRPr u="sng">
              <a:solidFill>
                <a:schemeClr val="dk1"/>
              </a:solidFill>
            </a:endParaRPr>
          </a:p>
          <a:p>
            <a:pPr indent="-342900" lvl="0" marL="457200" rtl="0" algn="l">
              <a:spcBef>
                <a:spcPts val="1600"/>
              </a:spcBef>
              <a:spcAft>
                <a:spcPts val="0"/>
              </a:spcAft>
              <a:buClr>
                <a:schemeClr val="dk1"/>
              </a:buClr>
              <a:buSzPts val="1800"/>
              <a:buAutoNum type="arabicPeriod"/>
            </a:pPr>
            <a:r>
              <a:rPr lang="en-GB">
                <a:solidFill>
                  <a:schemeClr val="dk1"/>
                </a:solidFill>
              </a:rPr>
              <a:t>Research courses and institutions in the field you are interested in.</a:t>
            </a:r>
            <a:endParaRPr>
              <a:solidFill>
                <a:schemeClr val="dk1"/>
              </a:solidFill>
            </a:endParaRPr>
          </a:p>
          <a:p>
            <a:pPr indent="-342900" lvl="0" marL="457200" rtl="0" algn="l">
              <a:spcBef>
                <a:spcPts val="0"/>
              </a:spcBef>
              <a:spcAft>
                <a:spcPts val="0"/>
              </a:spcAft>
              <a:buClr>
                <a:schemeClr val="dk1"/>
              </a:buClr>
              <a:buSzPts val="1800"/>
              <a:buAutoNum type="arabicPeriod"/>
            </a:pPr>
            <a:r>
              <a:rPr lang="en-GB">
                <a:solidFill>
                  <a:schemeClr val="dk1"/>
                </a:solidFill>
              </a:rPr>
              <a:t>Check entry requirements to ensure they are achievable in relation to your progress in your subjects (you will have a better idea of this towards the end of Year 12).</a:t>
            </a:r>
            <a:endParaRPr>
              <a:solidFill>
                <a:schemeClr val="dk1"/>
              </a:solidFill>
            </a:endParaRPr>
          </a:p>
          <a:p>
            <a:pPr indent="-342900" lvl="0" marL="457200" rtl="0" algn="l">
              <a:spcBef>
                <a:spcPts val="0"/>
              </a:spcBef>
              <a:spcAft>
                <a:spcPts val="0"/>
              </a:spcAft>
              <a:buClr>
                <a:schemeClr val="dk1"/>
              </a:buClr>
              <a:buSzPts val="1800"/>
              <a:buAutoNum type="arabicPeriod"/>
            </a:pPr>
            <a:r>
              <a:rPr lang="en-GB">
                <a:solidFill>
                  <a:schemeClr val="dk1"/>
                </a:solidFill>
              </a:rPr>
              <a:t>Build evidence for your application (more on this later!).</a:t>
            </a:r>
            <a:endParaRPr>
              <a:solidFill>
                <a:schemeClr val="dk1"/>
              </a:solidFill>
            </a:endParaRPr>
          </a:p>
          <a:p>
            <a:pPr indent="-342900" lvl="0" marL="457200" rtl="0" algn="l">
              <a:spcBef>
                <a:spcPts val="0"/>
              </a:spcBef>
              <a:spcAft>
                <a:spcPts val="0"/>
              </a:spcAft>
              <a:buClr>
                <a:schemeClr val="dk1"/>
              </a:buClr>
              <a:buSzPts val="1800"/>
              <a:buAutoNum type="arabicPeriod"/>
            </a:pPr>
            <a:r>
              <a:rPr lang="en-GB">
                <a:solidFill>
                  <a:schemeClr val="dk1"/>
                </a:solidFill>
              </a:rPr>
              <a:t>Write your personal statement.</a:t>
            </a:r>
            <a:endParaRPr>
              <a:solidFill>
                <a:schemeClr val="dk1"/>
              </a:solidFill>
            </a:endParaRPr>
          </a:p>
          <a:p>
            <a:pPr indent="-342900" lvl="0" marL="457200" rtl="0" algn="l">
              <a:spcBef>
                <a:spcPts val="0"/>
              </a:spcBef>
              <a:spcAft>
                <a:spcPts val="0"/>
              </a:spcAft>
              <a:buClr>
                <a:schemeClr val="dk1"/>
              </a:buClr>
              <a:buSzPts val="1800"/>
              <a:buAutoNum type="arabicPeriod"/>
            </a:pPr>
            <a:r>
              <a:rPr lang="en-GB">
                <a:solidFill>
                  <a:schemeClr val="dk1"/>
                </a:solidFill>
              </a:rPr>
              <a:t>Complete your UCAS application, selecting up to 5 university choices.</a:t>
            </a:r>
            <a:endParaRPr>
              <a:solidFill>
                <a:schemeClr val="dk1"/>
              </a:solidFill>
            </a:endParaRPr>
          </a:p>
          <a:p>
            <a:pPr indent="-342900" lvl="0" marL="457200" rtl="0" algn="l">
              <a:spcBef>
                <a:spcPts val="0"/>
              </a:spcBef>
              <a:spcAft>
                <a:spcPts val="0"/>
              </a:spcAft>
              <a:buClr>
                <a:schemeClr val="dk1"/>
              </a:buClr>
              <a:buSzPts val="1800"/>
              <a:buAutoNum type="arabicPeriod"/>
            </a:pPr>
            <a:r>
              <a:rPr lang="en-GB">
                <a:solidFill>
                  <a:schemeClr val="dk1"/>
                </a:solidFill>
              </a:rPr>
              <a:t>Send off your application!</a:t>
            </a:r>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8"/>
          <p:cNvSpPr txBox="1"/>
          <p:nvPr>
            <p:ph type="title"/>
          </p:nvPr>
        </p:nvSpPr>
        <p:spPr>
          <a:xfrm>
            <a:off x="311700" y="1490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u="sng"/>
              <a:t>What subject should I study at university?</a:t>
            </a:r>
            <a:endParaRPr b="1" u="sng"/>
          </a:p>
        </p:txBody>
      </p:sp>
      <p:sp>
        <p:nvSpPr>
          <p:cNvPr id="87" name="Google Shape;87;p18"/>
          <p:cNvSpPr txBox="1"/>
          <p:nvPr>
            <p:ph idx="1" type="body"/>
          </p:nvPr>
        </p:nvSpPr>
        <p:spPr>
          <a:xfrm>
            <a:off x="162825" y="945250"/>
            <a:ext cx="8880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700">
                <a:solidFill>
                  <a:schemeClr val="dk1"/>
                </a:solidFill>
              </a:rPr>
              <a:t>It’s important you choose a subject you enjoy and will help you reach your goals. Here are some things to help you choose the right subject for you:</a:t>
            </a:r>
            <a:endParaRPr sz="1700">
              <a:solidFill>
                <a:schemeClr val="dk1"/>
              </a:solidFill>
            </a:endParaRPr>
          </a:p>
          <a:p>
            <a:pPr indent="-336550" lvl="0" marL="457200" rtl="0" algn="l">
              <a:spcBef>
                <a:spcPts val="1600"/>
              </a:spcBef>
              <a:spcAft>
                <a:spcPts val="0"/>
              </a:spcAft>
              <a:buClr>
                <a:schemeClr val="dk1"/>
              </a:buClr>
              <a:buSzPts val="1700"/>
              <a:buChar char="●"/>
            </a:pPr>
            <a:r>
              <a:rPr lang="en-GB" sz="1700">
                <a:solidFill>
                  <a:schemeClr val="dk1"/>
                </a:solidFill>
              </a:rPr>
              <a:t>Think about what you enjoy day-to-day – maybe this could be part of a future job role?</a:t>
            </a:r>
            <a:endParaRPr sz="1700">
              <a:solidFill>
                <a:schemeClr val="dk1"/>
              </a:solidFill>
            </a:endParaRPr>
          </a:p>
          <a:p>
            <a:pPr indent="-336550" lvl="0" marL="457200" rtl="0" algn="l">
              <a:spcBef>
                <a:spcPts val="0"/>
              </a:spcBef>
              <a:spcAft>
                <a:spcPts val="0"/>
              </a:spcAft>
              <a:buClr>
                <a:schemeClr val="dk1"/>
              </a:buClr>
              <a:buSzPts val="1700"/>
              <a:buChar char="●"/>
            </a:pPr>
            <a:r>
              <a:rPr lang="en-GB" sz="1700">
                <a:solidFill>
                  <a:schemeClr val="dk1"/>
                </a:solidFill>
              </a:rPr>
              <a:t>Explore different job sites and graduate career options to look for ideas on what you’d like to do once you've finished your studies.</a:t>
            </a:r>
            <a:endParaRPr sz="1700">
              <a:solidFill>
                <a:schemeClr val="dk1"/>
              </a:solidFill>
            </a:endParaRPr>
          </a:p>
          <a:p>
            <a:pPr indent="-336550" lvl="0" marL="457200" rtl="0" algn="l">
              <a:spcBef>
                <a:spcPts val="0"/>
              </a:spcBef>
              <a:spcAft>
                <a:spcPts val="0"/>
              </a:spcAft>
              <a:buClr>
                <a:schemeClr val="dk1"/>
              </a:buClr>
              <a:buSzPts val="1700"/>
              <a:buChar char="●"/>
            </a:pPr>
            <a:r>
              <a:rPr lang="en-GB" sz="1700">
                <a:solidFill>
                  <a:schemeClr val="dk1"/>
                </a:solidFill>
              </a:rPr>
              <a:t>Think about your career goals and the qualifications required.</a:t>
            </a:r>
            <a:endParaRPr sz="1700">
              <a:solidFill>
                <a:schemeClr val="dk1"/>
              </a:solidFill>
            </a:endParaRPr>
          </a:p>
          <a:p>
            <a:pPr indent="-336550" lvl="0" marL="457200" rtl="0" algn="l">
              <a:spcBef>
                <a:spcPts val="0"/>
              </a:spcBef>
              <a:spcAft>
                <a:spcPts val="0"/>
              </a:spcAft>
              <a:buClr>
                <a:schemeClr val="dk1"/>
              </a:buClr>
              <a:buSzPts val="1700"/>
              <a:buChar char="●"/>
            </a:pPr>
            <a:r>
              <a:rPr lang="en-GB" sz="1700">
                <a:solidFill>
                  <a:schemeClr val="dk1"/>
                </a:solidFill>
              </a:rPr>
              <a:t>Take a look at the UCAS subject guides (</a:t>
            </a:r>
            <a:r>
              <a:rPr lang="en-GB" sz="1700" u="sng">
                <a:solidFill>
                  <a:schemeClr val="hlink"/>
                </a:solidFill>
                <a:hlinkClick r:id="rId3"/>
              </a:rPr>
              <a:t>https://www.ucas.com/explore/subjects</a:t>
            </a:r>
            <a:r>
              <a:rPr lang="en-GB" sz="1700">
                <a:solidFill>
                  <a:schemeClr val="dk1"/>
                </a:solidFill>
              </a:rPr>
              <a:t>)  to get an idea of the types of subjects you could study, and the industries graduates go on to work in.</a:t>
            </a:r>
            <a:endParaRPr sz="1700">
              <a:solidFill>
                <a:schemeClr val="dk1"/>
              </a:solidFill>
            </a:endParaRPr>
          </a:p>
          <a:p>
            <a:pPr indent="-336550" lvl="0" marL="457200" rtl="0" algn="l">
              <a:spcBef>
                <a:spcPts val="0"/>
              </a:spcBef>
              <a:spcAft>
                <a:spcPts val="0"/>
              </a:spcAft>
              <a:buClr>
                <a:schemeClr val="dk1"/>
              </a:buClr>
              <a:buSzPts val="1700"/>
              <a:buChar char="●"/>
            </a:pPr>
            <a:r>
              <a:rPr lang="en-GB" sz="1700">
                <a:solidFill>
                  <a:schemeClr val="dk1"/>
                </a:solidFill>
              </a:rPr>
              <a:t>Search for courses by subject to see what's available (you will do this later!).</a:t>
            </a:r>
            <a:endParaRPr sz="17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u="sng"/>
              <a:t>Apprenticeship</a:t>
            </a:r>
            <a:endParaRPr b="1" u="sng"/>
          </a:p>
        </p:txBody>
      </p:sp>
      <p:sp>
        <p:nvSpPr>
          <p:cNvPr id="93" name="Google Shape;93;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Apprenticeships combine practical training in a job with study. There are many apprenticeship vacancy search engines out there but the main one is here: </a:t>
            </a:r>
            <a:r>
              <a:rPr lang="en-GB" u="sng">
                <a:solidFill>
                  <a:schemeClr val="hlink"/>
                </a:solidFill>
                <a:hlinkClick r:id="rId3"/>
              </a:rPr>
              <a:t>https://www.gov.uk/apply-apprenticeship</a:t>
            </a:r>
            <a:r>
              <a:rPr lang="en-GB">
                <a:solidFill>
                  <a:schemeClr val="dk1"/>
                </a:solidFill>
              </a:rPr>
              <a:t>. You will need to write a cover letter to apply and would also have an interview.</a:t>
            </a:r>
            <a:endParaRPr>
              <a:solidFill>
                <a:schemeClr val="dk1"/>
              </a:solidFill>
            </a:endParaRPr>
          </a:p>
          <a:p>
            <a:pPr indent="0" lvl="0" marL="0" rtl="0" algn="l">
              <a:spcBef>
                <a:spcPts val="1600"/>
              </a:spcBef>
              <a:spcAft>
                <a:spcPts val="0"/>
              </a:spcAft>
              <a:buNone/>
            </a:pPr>
            <a:r>
              <a:rPr lang="en-GB">
                <a:solidFill>
                  <a:schemeClr val="dk1"/>
                </a:solidFill>
              </a:rPr>
              <a:t>As an apprentice you’ll:</a:t>
            </a:r>
            <a:endParaRPr>
              <a:solidFill>
                <a:schemeClr val="dk1"/>
              </a:solidFill>
            </a:endParaRPr>
          </a:p>
          <a:p>
            <a:pPr indent="-342900" lvl="0" marL="457200" rtl="0" algn="l">
              <a:spcBef>
                <a:spcPts val="1600"/>
              </a:spcBef>
              <a:spcAft>
                <a:spcPts val="0"/>
              </a:spcAft>
              <a:buClr>
                <a:schemeClr val="dk1"/>
              </a:buClr>
              <a:buSzPts val="1800"/>
              <a:buChar char="●"/>
            </a:pPr>
            <a:r>
              <a:rPr lang="en-GB">
                <a:solidFill>
                  <a:schemeClr val="dk1"/>
                </a:solidFill>
              </a:rPr>
              <a:t>be an employee earning a wage and getting holiday pay</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work alongside experienced staff</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gain job-specific skills</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get time for training and study related to your role (at least 20% of your normal working hours)</a:t>
            </a: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u="sng"/>
              <a:t>Degree Apprenticeship</a:t>
            </a:r>
            <a:endParaRPr b="1" u="sng"/>
          </a:p>
        </p:txBody>
      </p:sp>
      <p:sp>
        <p:nvSpPr>
          <p:cNvPr id="99" name="Google Shape;99;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A degree apprenticeship enables you to gain a full undergraduate degree while you work. Degree apprenticeships take three to six years to complete, depending on the course level.</a:t>
            </a:r>
            <a:endParaRPr>
              <a:solidFill>
                <a:schemeClr val="dk1"/>
              </a:solidFill>
            </a:endParaRPr>
          </a:p>
          <a:p>
            <a:pPr indent="0" lvl="0" marL="0" rtl="0" algn="l">
              <a:spcBef>
                <a:spcPts val="1600"/>
              </a:spcBef>
              <a:spcAft>
                <a:spcPts val="1600"/>
              </a:spcAft>
              <a:buNone/>
            </a:pPr>
            <a:r>
              <a:rPr lang="en-GB">
                <a:solidFill>
                  <a:schemeClr val="dk1"/>
                </a:solidFill>
              </a:rPr>
              <a:t>You’ll spend most of your time working and you’ll also study part-time at university. For example, you might go to university one or two days per week, or in short blocks, such as a week at a time. Overall, you spend about 20% of your time studying vs. 80% of your time working.</a:t>
            </a:r>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u="sng"/>
              <a:t>Employment</a:t>
            </a:r>
            <a:endParaRPr b="1" u="sng"/>
          </a:p>
        </p:txBody>
      </p:sp>
      <p:sp>
        <p:nvSpPr>
          <p:cNvPr id="105" name="Google Shape;105;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Clr>
                <a:schemeClr val="dk1"/>
              </a:buClr>
              <a:buSzPts val="1900"/>
              <a:buChar char="●"/>
            </a:pPr>
            <a:r>
              <a:rPr lang="en-GB" sz="1900">
                <a:solidFill>
                  <a:schemeClr val="dk1"/>
                </a:solidFill>
              </a:rPr>
              <a:t>You will need to research different areas of employment that interest you.</a:t>
            </a:r>
            <a:endParaRPr sz="1900">
              <a:solidFill>
                <a:schemeClr val="dk1"/>
              </a:solidFill>
            </a:endParaRPr>
          </a:p>
          <a:p>
            <a:pPr indent="-349250" lvl="0" marL="457200" rtl="0" algn="l">
              <a:spcBef>
                <a:spcPts val="0"/>
              </a:spcBef>
              <a:spcAft>
                <a:spcPts val="0"/>
              </a:spcAft>
              <a:buClr>
                <a:schemeClr val="dk1"/>
              </a:buClr>
              <a:buSzPts val="1900"/>
              <a:buChar char="●"/>
            </a:pPr>
            <a:r>
              <a:rPr lang="en-GB" sz="1900">
                <a:solidFill>
                  <a:schemeClr val="dk1"/>
                </a:solidFill>
              </a:rPr>
              <a:t>You will also need to research the progression routes in different careers you find interesting. Think about your goals in terms of progress and where you would like to be in that career 5 or 10 years into the career.</a:t>
            </a:r>
            <a:endParaRPr sz="1900">
              <a:solidFill>
                <a:schemeClr val="dk1"/>
              </a:solidFill>
            </a:endParaRPr>
          </a:p>
          <a:p>
            <a:pPr indent="-349250" lvl="0" marL="457200" rtl="0" algn="l">
              <a:spcBef>
                <a:spcPts val="0"/>
              </a:spcBef>
              <a:spcAft>
                <a:spcPts val="0"/>
              </a:spcAft>
              <a:buClr>
                <a:schemeClr val="dk1"/>
              </a:buClr>
              <a:buSzPts val="1900"/>
              <a:buChar char="●"/>
            </a:pPr>
            <a:r>
              <a:rPr lang="en-GB" sz="1900">
                <a:solidFill>
                  <a:schemeClr val="dk1"/>
                </a:solidFill>
              </a:rPr>
              <a:t>You will need a CV and cover letter.</a:t>
            </a:r>
            <a:endParaRPr sz="1900">
              <a:solidFill>
                <a:schemeClr val="dk1"/>
              </a:solidFill>
            </a:endParaRPr>
          </a:p>
          <a:p>
            <a:pPr indent="-349250" lvl="0" marL="457200" rtl="0" algn="l">
              <a:spcBef>
                <a:spcPts val="0"/>
              </a:spcBef>
              <a:spcAft>
                <a:spcPts val="0"/>
              </a:spcAft>
              <a:buClr>
                <a:schemeClr val="dk1"/>
              </a:buClr>
              <a:buSzPts val="1900"/>
              <a:buChar char="●"/>
            </a:pPr>
            <a:r>
              <a:rPr lang="en-GB" sz="1900">
                <a:solidFill>
                  <a:schemeClr val="dk1"/>
                </a:solidFill>
              </a:rPr>
              <a:t>You will then have an interview if the employers are impressed by your CV and cover letter.</a:t>
            </a:r>
            <a:endParaRPr sz="1900">
              <a:solidFill>
                <a:schemeClr val="dk1"/>
              </a:solidFill>
            </a:endParaRPr>
          </a:p>
          <a:p>
            <a:pPr indent="0" lvl="0" marL="0" rtl="0" algn="l">
              <a:spcBef>
                <a:spcPts val="160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2"/>
          <p:cNvSpPr txBox="1"/>
          <p:nvPr>
            <p:ph type="title"/>
          </p:nvPr>
        </p:nvSpPr>
        <p:spPr>
          <a:xfrm>
            <a:off x="311700" y="1045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u="sng"/>
              <a:t>How does the post-18 process work in the Sixth Form?</a:t>
            </a:r>
            <a:endParaRPr b="1" u="sng"/>
          </a:p>
        </p:txBody>
      </p:sp>
      <p:sp>
        <p:nvSpPr>
          <p:cNvPr id="111" name="Google Shape;111;p22"/>
          <p:cNvSpPr txBox="1"/>
          <p:nvPr>
            <p:ph idx="1" type="body"/>
          </p:nvPr>
        </p:nvSpPr>
        <p:spPr>
          <a:xfrm>
            <a:off x="311700" y="1250725"/>
            <a:ext cx="8520600" cy="36561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AutoNum type="arabicPeriod"/>
            </a:pPr>
            <a:r>
              <a:rPr lang="en-GB" sz="1500">
                <a:solidFill>
                  <a:schemeClr val="dk1"/>
                </a:solidFill>
              </a:rPr>
              <a:t>From the start of Year 12, you should begin building evidence to demonstrate why you are the best candidate for your chosen post-18 course (more on this later!).</a:t>
            </a:r>
            <a:endParaRPr sz="1500">
              <a:solidFill>
                <a:schemeClr val="dk1"/>
              </a:solidFill>
            </a:endParaRPr>
          </a:p>
          <a:p>
            <a:pPr indent="-323850" lvl="0" marL="457200" rtl="0" algn="l">
              <a:spcBef>
                <a:spcPts val="0"/>
              </a:spcBef>
              <a:spcAft>
                <a:spcPts val="0"/>
              </a:spcAft>
              <a:buClr>
                <a:schemeClr val="dk1"/>
              </a:buClr>
              <a:buSzPts val="1500"/>
              <a:buAutoNum type="arabicPeriod"/>
            </a:pPr>
            <a:r>
              <a:rPr lang="en-GB" sz="1500">
                <a:solidFill>
                  <a:schemeClr val="dk1"/>
                </a:solidFill>
              </a:rPr>
              <a:t>Throughout Year 12, you should explore the different post-18 routes that interest you and find specific institutions/courses that you would like to apply for.</a:t>
            </a:r>
            <a:endParaRPr sz="1500">
              <a:solidFill>
                <a:schemeClr val="dk1"/>
              </a:solidFill>
            </a:endParaRPr>
          </a:p>
          <a:p>
            <a:pPr indent="-323850" lvl="0" marL="457200" rtl="0" algn="l">
              <a:spcBef>
                <a:spcPts val="0"/>
              </a:spcBef>
              <a:spcAft>
                <a:spcPts val="0"/>
              </a:spcAft>
              <a:buClr>
                <a:schemeClr val="dk1"/>
              </a:buClr>
              <a:buSzPts val="1500"/>
              <a:buAutoNum type="arabicPeriod"/>
            </a:pPr>
            <a:r>
              <a:rPr lang="en-GB" sz="1500">
                <a:solidFill>
                  <a:schemeClr val="dk1"/>
                </a:solidFill>
              </a:rPr>
              <a:t>You will then have opportunities throughout the year to discuss these options with your tutors in 1:1 meetings and can also speak to our sixth form learning mentors for advice and support.</a:t>
            </a:r>
            <a:endParaRPr sz="1500">
              <a:solidFill>
                <a:schemeClr val="dk1"/>
              </a:solidFill>
            </a:endParaRPr>
          </a:p>
          <a:p>
            <a:pPr indent="-323850" lvl="0" marL="457200" rtl="0" algn="l">
              <a:spcBef>
                <a:spcPts val="0"/>
              </a:spcBef>
              <a:spcAft>
                <a:spcPts val="0"/>
              </a:spcAft>
              <a:buClr>
                <a:schemeClr val="dk1"/>
              </a:buClr>
              <a:buSzPts val="1500"/>
              <a:buAutoNum type="arabicPeriod"/>
            </a:pPr>
            <a:r>
              <a:rPr lang="en-GB" sz="1500">
                <a:solidFill>
                  <a:schemeClr val="dk1"/>
                </a:solidFill>
              </a:rPr>
              <a:t>At the end of Year 12, you will have a post-18 day where you will receive support to start writing your personal statements and/or cover letters.</a:t>
            </a:r>
            <a:endParaRPr sz="1500">
              <a:solidFill>
                <a:schemeClr val="dk1"/>
              </a:solidFill>
            </a:endParaRPr>
          </a:p>
          <a:p>
            <a:pPr indent="-323850" lvl="0" marL="457200" rtl="0" algn="l">
              <a:spcBef>
                <a:spcPts val="0"/>
              </a:spcBef>
              <a:spcAft>
                <a:spcPts val="0"/>
              </a:spcAft>
              <a:buClr>
                <a:schemeClr val="dk1"/>
              </a:buClr>
              <a:buSzPts val="1500"/>
              <a:buAutoNum type="arabicPeriod"/>
            </a:pPr>
            <a:r>
              <a:rPr lang="en-GB" sz="1500">
                <a:solidFill>
                  <a:schemeClr val="dk1"/>
                </a:solidFill>
              </a:rPr>
              <a:t>At the start of Year 13, </a:t>
            </a:r>
            <a:r>
              <a:rPr lang="en-GB" sz="1500">
                <a:solidFill>
                  <a:schemeClr val="dk1"/>
                </a:solidFill>
              </a:rPr>
              <a:t>you</a:t>
            </a:r>
            <a:r>
              <a:rPr lang="en-GB" sz="1500">
                <a:solidFill>
                  <a:schemeClr val="dk1"/>
                </a:solidFill>
              </a:rPr>
              <a:t> will finish your personal statements with the support of the sixth form team.</a:t>
            </a:r>
            <a:endParaRPr sz="1500">
              <a:solidFill>
                <a:schemeClr val="dk1"/>
              </a:solidFill>
            </a:endParaRPr>
          </a:p>
          <a:p>
            <a:pPr indent="-323850" lvl="0" marL="457200" rtl="0" algn="l">
              <a:spcBef>
                <a:spcPts val="0"/>
              </a:spcBef>
              <a:spcAft>
                <a:spcPts val="0"/>
              </a:spcAft>
              <a:buClr>
                <a:schemeClr val="dk1"/>
              </a:buClr>
              <a:buSzPts val="1500"/>
              <a:buAutoNum type="arabicPeriod"/>
            </a:pPr>
            <a:r>
              <a:rPr lang="en-GB" sz="1500">
                <a:solidFill>
                  <a:schemeClr val="dk1"/>
                </a:solidFill>
              </a:rPr>
              <a:t>By the autumn half term of Year 13, </a:t>
            </a:r>
            <a:r>
              <a:rPr lang="en-GB" sz="1500">
                <a:solidFill>
                  <a:schemeClr val="dk1"/>
                </a:solidFill>
              </a:rPr>
              <a:t>you</a:t>
            </a:r>
            <a:r>
              <a:rPr lang="en-GB" sz="1500">
                <a:solidFill>
                  <a:schemeClr val="dk1"/>
                </a:solidFill>
              </a:rPr>
              <a:t> should have sent off your UCAS application (if applying to university). Students applying for apprenticeships will continue looking for vacancies throughout the year and should apply by March of Year 13.</a:t>
            </a:r>
            <a:endParaRPr sz="15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